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4" r:id="rId2"/>
    <p:sldId id="315" r:id="rId3"/>
    <p:sldId id="270" r:id="rId4"/>
    <p:sldId id="273" r:id="rId5"/>
    <p:sldId id="286" r:id="rId6"/>
    <p:sldId id="288" r:id="rId7"/>
    <p:sldId id="298" r:id="rId8"/>
    <p:sldId id="300" r:id="rId9"/>
    <p:sldId id="313" r:id="rId10"/>
    <p:sldId id="265" r:id="rId1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00"/>
    <a:srgbClr val="163462"/>
    <a:srgbClr val="C60C30"/>
    <a:srgbClr val="C10B24"/>
    <a:srgbClr val="003F72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3" d="100"/>
          <a:sy n="113" d="100"/>
        </p:scale>
        <p:origin x="14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8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5A3B0-67BD-4770-B257-3264E7AACEC7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7B271-644D-4135-89DF-AD105D88F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391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79F84-2427-4257-A1EE-DA2ED014E6C4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3FCFD-1E3E-4DE2-A4F6-C477FA0FF69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358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32843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81686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4" name="Shape 47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77799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36" name="Shape 73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61505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Shape 75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55" name="Shape 75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5974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440000"/>
            <a:ext cx="9144000" cy="2042641"/>
          </a:xfrm>
          <a:solidFill>
            <a:schemeClr val="tx2">
              <a:lumMod val="50000"/>
            </a:schemeClr>
          </a:solidFill>
          <a:ln w="50800">
            <a:noFill/>
          </a:ln>
        </p:spPr>
        <p:txBody>
          <a:bodyPr lIns="360000" tIns="360000" rIns="360000" bIns="360000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89040"/>
            <a:ext cx="9144000" cy="2520280"/>
          </a:xfrm>
        </p:spPr>
        <p:txBody>
          <a:bodyPr lIns="360000" rIns="360000">
            <a:normAutofit/>
          </a:bodyPr>
          <a:lstStyle>
            <a:lvl1pPr marL="0" indent="0" algn="l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rgbClr val="003F7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21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School of Pharmacy Seminar Series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604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800">
                <a:solidFill>
                  <a:schemeClr val="tx2"/>
                </a:solidFill>
              </a:defRPr>
            </a:lvl3pPr>
            <a:lvl4pPr>
              <a:defRPr sz="2800">
                <a:solidFill>
                  <a:schemeClr val="tx2"/>
                </a:solidFill>
              </a:defRPr>
            </a:lvl4pPr>
            <a:lvl5pPr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3F93-BDC7-4953-A0A7-6D5D85FFFEDD}" type="datetime1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01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800">
                <a:solidFill>
                  <a:schemeClr val="tx2"/>
                </a:solidFill>
              </a:defRPr>
            </a:lvl3pPr>
            <a:lvl4pPr>
              <a:defRPr sz="2800">
                <a:solidFill>
                  <a:schemeClr val="tx2"/>
                </a:solidFill>
              </a:defRPr>
            </a:lvl4pPr>
            <a:lvl5pPr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42E3-1E6A-4CDA-A491-3231792324F8}" type="datetime1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271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561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2000"/>
            </a:lvl1pPr>
          </a:lstStyle>
          <a:p>
            <a:r>
              <a:rPr lang="en-US" sz="1800" b="0" strike="noStrike" spc="-1" smtClean="0">
                <a:solidFill>
                  <a:srgbClr val="000000"/>
                </a:solidFill>
                <a:latin typeface="Arial"/>
              </a:rPr>
              <a:t>Click to edit Master title style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772640"/>
            <a:ext cx="8229240" cy="4353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200" b="0" strike="noStrike" spc="-1" smtClean="0">
                <a:latin typeface="Arial"/>
              </a:rPr>
              <a:t>Click to edit Master subtitle style</a:t>
            </a:r>
            <a:endParaRPr lang="en-GB" sz="3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8353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561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 smtClean="0">
                <a:solidFill>
                  <a:srgbClr val="000000"/>
                </a:solidFill>
                <a:latin typeface="Arial"/>
              </a:rPr>
              <a:t>Click to edit Master title style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772640"/>
            <a:ext cx="8229240" cy="4353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 smtClean="0">
                <a:solidFill>
                  <a:srgbClr val="666666"/>
                </a:solidFill>
                <a:latin typeface="Arial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077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555C-F8A1-4729-9B50-73F10B1AAE2C}" type="datetime1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724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A816-58FD-4934-8AC4-DEB889642674}" type="datetime1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5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1CF5-022C-4142-B13C-B7C9E04DB360}" type="datetime1">
              <a:rPr lang="en-GB" smtClean="0"/>
              <a:t>28/03/2018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396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F7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DE2E-2FD3-417A-A146-5ACFFFA80880}" type="datetime1">
              <a:rPr lang="en-GB" smtClean="0"/>
              <a:t>28/03/2018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374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4755-3C4A-43CF-B175-8F9D2CED9C91}" type="datetime1">
              <a:rPr lang="en-GB" smtClean="0"/>
              <a:t>28/03/2018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44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9A77-0F16-4E13-9E97-B30E38D4FFA1}" type="datetime1">
              <a:rPr lang="en-GB" smtClean="0"/>
              <a:t>28/03/2018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97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800">
                <a:solidFill>
                  <a:schemeClr val="tx2"/>
                </a:solidFill>
              </a:defRPr>
            </a:lvl3pPr>
            <a:lvl4pPr>
              <a:defRPr sz="2800">
                <a:solidFill>
                  <a:schemeClr val="tx2"/>
                </a:solidFill>
              </a:defRPr>
            </a:lvl4pPr>
            <a:lvl5pPr>
              <a:defRPr sz="28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AD79-CAEC-4C45-BD2B-EF65954F45E3}" type="datetime1">
              <a:rPr lang="en-GB" smtClean="0"/>
              <a:t>28/03/2018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41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74FD-0E56-4DAD-B47F-6DD4FCBC3116}" type="datetime1">
              <a:rPr lang="en-GB" smtClean="0"/>
              <a:t>28/03/2018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55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5293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360000" tIns="45720" rIns="36000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B064F-D4CE-4371-B27B-8ECEB25301EF}" type="datetime1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88"/>
          <a:stretch/>
        </p:blipFill>
        <p:spPr>
          <a:xfrm>
            <a:off x="448267" y="72354"/>
            <a:ext cx="1843844" cy="6094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4" b="29941"/>
          <a:stretch/>
        </p:blipFill>
        <p:spPr>
          <a:xfrm>
            <a:off x="7380312" y="143031"/>
            <a:ext cx="1306487" cy="53874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1417638"/>
            <a:ext cx="9144000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07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  <p:sldLayoutId id="214748369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tif"/><Relationship Id="rId4" Type="http://schemas.openxmlformats.org/officeDocument/2006/relationships/image" Target="../media/image21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EDB5FD7-5BC9-4D69-9C7E-F07EAC8650F0}" type="slidenum">
              <a:rPr lang="en-GB" sz="1200" b="0" strike="noStrike" spc="-1">
                <a:solidFill>
                  <a:srgbClr val="8B8B8B"/>
                </a:solidFill>
                <a:latin typeface="Arial"/>
              </a:rPr>
              <a:t>1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36971C0F-38BB-429D-AA45-50FA8CD687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Microneedle patches for dermal drug delivery and bioanalytical applications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xmlns="" id="{6E62AEFE-CBCA-45C2-B6F5-19CDF48657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GB" sz="2800" b="1" dirty="0" smtClean="0"/>
              <a:t>Keng Wooi Ng </a:t>
            </a:r>
            <a:r>
              <a:rPr lang="en-GB" sz="2800" dirty="0" smtClean="0"/>
              <a:t>PhD</a:t>
            </a:r>
            <a:br>
              <a:rPr lang="en-GB" sz="2800" dirty="0" smtClean="0"/>
            </a:br>
            <a:r>
              <a:rPr lang="en-GB" sz="2000" dirty="0" smtClean="0">
                <a:solidFill>
                  <a:srgbClr val="FF9900"/>
                </a:solidFill>
              </a:rPr>
              <a:t>School of Pharmacy, Newcastle University</a:t>
            </a:r>
            <a:endParaRPr lang="en-GB" sz="2800" dirty="0" smtClean="0">
              <a:solidFill>
                <a:srgbClr val="FF9900"/>
              </a:solidFill>
            </a:endParaRPr>
          </a:p>
          <a:p>
            <a:pPr marL="449263"/>
            <a:r>
              <a:rPr lang="en-GB" dirty="0" smtClean="0"/>
              <a:t>keng.ng@newcastle.ac.uk</a:t>
            </a:r>
          </a:p>
          <a:p>
            <a:pPr marL="449263"/>
            <a:r>
              <a:rPr lang="en-GB" dirty="0" smtClean="0"/>
              <a:t>@</a:t>
            </a:r>
            <a:r>
              <a:rPr lang="en-GB" dirty="0" err="1" smtClean="0"/>
              <a:t>ngkengwooi</a:t>
            </a:r>
            <a:endParaRPr lang="en-GB" dirty="0" smtClean="0"/>
          </a:p>
          <a:p>
            <a:pPr marL="449263"/>
            <a:r>
              <a:rPr lang="en-GB" dirty="0" smtClean="0"/>
              <a:t>blogs.ncl.ac.uk/</a:t>
            </a:r>
            <a:r>
              <a:rPr lang="en-GB" dirty="0" err="1" smtClean="0"/>
              <a:t>kengng</a:t>
            </a:r>
            <a:endParaRPr lang="en-GB" dirty="0" smtClean="0"/>
          </a:p>
        </p:txBody>
      </p:sp>
      <p:grpSp>
        <p:nvGrpSpPr>
          <p:cNvPr id="23" name="Group 22"/>
          <p:cNvGrpSpPr/>
          <p:nvPr/>
        </p:nvGrpSpPr>
        <p:grpSpPr>
          <a:xfrm>
            <a:off x="323528" y="4796419"/>
            <a:ext cx="360040" cy="1233351"/>
            <a:chOff x="827584" y="4645304"/>
            <a:chExt cx="360000" cy="123321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4645304"/>
              <a:ext cx="360000" cy="3600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5518519"/>
              <a:ext cx="360000" cy="3600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5081911"/>
              <a:ext cx="360000" cy="3600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nanoLAB Lunchtime Seminar | Newcastle University | 28 March </a:t>
            </a:r>
            <a:r>
              <a:rPr lang="en-GB" sz="1400" dirty="0" smtClean="0">
                <a:solidFill>
                  <a:schemeClr val="bg1"/>
                </a:solidFill>
              </a:rPr>
              <a:t>2018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740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&amp; discussion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Minimally invasive microneedle technology</a:t>
            </a:r>
          </a:p>
          <a:p>
            <a:r>
              <a:rPr lang="en-GB" dirty="0"/>
              <a:t>A</a:t>
            </a:r>
            <a:r>
              <a:rPr lang="en-GB" dirty="0" smtClean="0"/>
              <a:t>ccurate targeting of epidermal and dermal tissue</a:t>
            </a:r>
          </a:p>
          <a:p>
            <a:r>
              <a:rPr lang="en-GB" dirty="0"/>
              <a:t>D</a:t>
            </a:r>
            <a:r>
              <a:rPr lang="en-GB" dirty="0" smtClean="0"/>
              <a:t>rug delivery and bioanalytical applications</a:t>
            </a:r>
          </a:p>
          <a:p>
            <a:r>
              <a:rPr lang="en-GB" dirty="0" smtClean="0"/>
              <a:t>Challenges (opportunities) in bioanalytical applications:</a:t>
            </a:r>
          </a:p>
          <a:p>
            <a:pPr lvl="1"/>
            <a:r>
              <a:rPr lang="en-US" dirty="0" smtClean="0"/>
              <a:t>Microfabrication</a:t>
            </a:r>
          </a:p>
          <a:p>
            <a:pPr lvl="1"/>
            <a:r>
              <a:rPr lang="en-US" dirty="0" smtClean="0"/>
              <a:t>Signal quantification</a:t>
            </a:r>
          </a:p>
          <a:p>
            <a:pPr lvl="1"/>
            <a:r>
              <a:rPr lang="en-US" dirty="0"/>
              <a:t>Real-time detection</a:t>
            </a:r>
          </a:p>
          <a:p>
            <a:pPr lvl="1"/>
            <a:r>
              <a:rPr lang="en-US" dirty="0" smtClean="0"/>
              <a:t>Device validation</a:t>
            </a:r>
          </a:p>
          <a:p>
            <a:pPr lvl="1"/>
            <a:r>
              <a:rPr lang="en-US" dirty="0" smtClean="0"/>
              <a:t>Lab on a chip</a:t>
            </a:r>
          </a:p>
          <a:p>
            <a:pPr lvl="1"/>
            <a:endParaRPr lang="en-US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5292080" y="5157192"/>
            <a:ext cx="3557904" cy="1323439"/>
            <a:chOff x="5103154" y="4869160"/>
            <a:chExt cx="3557904" cy="1323439"/>
          </a:xfrm>
        </p:grpSpPr>
        <p:sp>
          <p:nvSpPr>
            <p:cNvPr id="5" name="TextBox 4"/>
            <p:cNvSpPr txBox="1"/>
            <p:nvPr/>
          </p:nvSpPr>
          <p:spPr>
            <a:xfrm>
              <a:off x="5348690" y="4869160"/>
              <a:ext cx="331236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solidFill>
                    <a:schemeClr val="tx2"/>
                  </a:solidFill>
                </a:rPr>
                <a:t>Keng Wooi Ng</a:t>
              </a:r>
            </a:p>
            <a:p>
              <a:r>
                <a:rPr lang="en-GB" sz="2000" dirty="0" smtClean="0">
                  <a:solidFill>
                    <a:schemeClr val="tx2"/>
                  </a:solidFill>
                </a:rPr>
                <a:t>keng.ng@newcastle.ac.uk</a:t>
              </a:r>
            </a:p>
            <a:p>
              <a:r>
                <a:rPr lang="en-GB" sz="2000" dirty="0" smtClean="0">
                  <a:solidFill>
                    <a:schemeClr val="tx2"/>
                  </a:solidFill>
                </a:rPr>
                <a:t>@</a:t>
              </a:r>
              <a:r>
                <a:rPr lang="en-GB" sz="2000" dirty="0" err="1" smtClean="0">
                  <a:solidFill>
                    <a:schemeClr val="tx2"/>
                  </a:solidFill>
                </a:rPr>
                <a:t>ngkengwooi</a:t>
              </a:r>
              <a:endParaRPr lang="en-GB" sz="2000" dirty="0" smtClean="0">
                <a:solidFill>
                  <a:schemeClr val="tx2"/>
                </a:solidFill>
              </a:endParaRPr>
            </a:p>
            <a:p>
              <a:r>
                <a:rPr lang="en-GB" sz="2000" dirty="0" smtClean="0">
                  <a:solidFill>
                    <a:schemeClr val="tx2"/>
                  </a:solidFill>
                </a:rPr>
                <a:t>blogs.ncl.ac.uk/</a:t>
              </a:r>
              <a:r>
                <a:rPr lang="en-GB" sz="2000" dirty="0" err="1" smtClean="0">
                  <a:solidFill>
                    <a:schemeClr val="tx2"/>
                  </a:solidFill>
                </a:rPr>
                <a:t>kengng</a:t>
              </a:r>
              <a:endParaRPr lang="en-GB" sz="2000" dirty="0">
                <a:solidFill>
                  <a:schemeClr val="tx2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103154" y="5261731"/>
              <a:ext cx="262042" cy="897650"/>
              <a:chOff x="827584" y="4645304"/>
              <a:chExt cx="360000" cy="123321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584" y="4645304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584" y="5518519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584" y="5081911"/>
                <a:ext cx="360000" cy="36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555912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Overview of microneedle patch technology</a:t>
            </a:r>
          </a:p>
          <a:p>
            <a:r>
              <a:rPr lang="en-GB" dirty="0" smtClean="0"/>
              <a:t>Challenges &amp; opportunities (C&amp;O’s)</a:t>
            </a:r>
          </a:p>
          <a:p>
            <a:r>
              <a:rPr lang="en-GB" dirty="0" smtClean="0"/>
              <a:t>Collaborations</a:t>
            </a:r>
          </a:p>
          <a:p>
            <a:pPr lvl="1"/>
            <a:r>
              <a:rPr lang="en-GB" dirty="0" smtClean="0"/>
              <a:t>Technology refinement</a:t>
            </a:r>
          </a:p>
          <a:p>
            <a:pPr lvl="1"/>
            <a:r>
              <a:rPr lang="en-GB" dirty="0" smtClean="0"/>
              <a:t>New applications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000" r="50787" b="8700"/>
          <a:stretch/>
        </p:blipFill>
        <p:spPr>
          <a:xfrm>
            <a:off x="4283968" y="2631029"/>
            <a:ext cx="4104456" cy="39078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613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>
                <a:sym typeface="Arial"/>
              </a:rPr>
              <a:t>Microneedle patch</a:t>
            </a:r>
            <a:endParaRPr lang="en-GB" dirty="0"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hape 152"/>
          <p:cNvSpPr txBox="1"/>
          <p:nvPr/>
        </p:nvSpPr>
        <p:spPr>
          <a:xfrm>
            <a:off x="5633025" y="6191616"/>
            <a:ext cx="30860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baseline="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Ng </a:t>
            </a:r>
            <a:r>
              <a:rPr lang="en-GB" sz="1200" b="0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et al. </a:t>
            </a:r>
            <a:r>
              <a:rPr lang="en-GB" sz="1200" b="0" i="1" u="none" strike="noStrike" cap="none" baseline="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Drug </a:t>
            </a:r>
            <a:r>
              <a:rPr lang="en-GB" sz="1200" b="0" i="1" u="none" strike="noStrike" cap="none" baseline="0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Deliv</a:t>
            </a:r>
            <a:r>
              <a:rPr lang="en-GB" sz="1200" b="0" i="1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b="0" i="1" u="none" strike="noStrike" cap="none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Transl</a:t>
            </a:r>
            <a:r>
              <a:rPr lang="en-GB" sz="1200" b="0" i="1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Res,</a:t>
            </a:r>
            <a:r>
              <a:rPr lang="en-GB" sz="1200" b="0" i="0" u="none" strike="noStrike" cap="none" baseline="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2015</a:t>
            </a:r>
            <a:endParaRPr lang="en-GB" sz="1200" b="0" i="0" u="none" strike="noStrike" cap="none" baseline="0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 t="2388" r="1207" b="6397"/>
          <a:stretch/>
        </p:blipFill>
        <p:spPr>
          <a:xfrm>
            <a:off x="430120" y="1614309"/>
            <a:ext cx="5688967" cy="451185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300191" y="1614310"/>
            <a:ext cx="2386609" cy="4530619"/>
            <a:chOff x="457199" y="1595544"/>
            <a:chExt cx="2386609" cy="4530619"/>
          </a:xfrm>
        </p:grpSpPr>
        <p:grpSp>
          <p:nvGrpSpPr>
            <p:cNvPr id="24" name="Shape 145"/>
            <p:cNvGrpSpPr/>
            <p:nvPr/>
          </p:nvGrpSpPr>
          <p:grpSpPr>
            <a:xfrm>
              <a:off x="457199" y="1595544"/>
              <a:ext cx="2386609" cy="4530619"/>
              <a:chOff x="467543" y="532566"/>
              <a:chExt cx="2211783" cy="4198738"/>
            </a:xfrm>
          </p:grpSpPr>
          <p:grpSp>
            <p:nvGrpSpPr>
              <p:cNvPr id="26" name="Shape 146"/>
              <p:cNvGrpSpPr/>
              <p:nvPr/>
            </p:nvGrpSpPr>
            <p:grpSpPr>
              <a:xfrm>
                <a:off x="467543" y="532566"/>
                <a:ext cx="2211783" cy="2036828"/>
                <a:chOff x="6156175" y="-104268"/>
                <a:chExt cx="2106225" cy="1939620"/>
              </a:xfrm>
            </p:grpSpPr>
            <p:pic>
              <p:nvPicPr>
                <p:cNvPr id="28" name="Shape 147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17330" t="17330" r="20372" b="20372"/>
                <a:stretch/>
              </p:blipFill>
              <p:spPr>
                <a:xfrm>
                  <a:off x="6156175" y="-104268"/>
                  <a:ext cx="2106225" cy="1939620"/>
                </a:xfrm>
                <a:prstGeom prst="rect">
                  <a:avLst/>
                </a:prstGeom>
                <a:solidFill>
                  <a:srgbClr val="EEEEEE"/>
                </a:solidFill>
                <a:ln>
                  <a:noFill/>
                </a:ln>
              </p:spPr>
            </p:pic>
            <p:sp>
              <p:nvSpPr>
                <p:cNvPr id="29" name="Shape 148"/>
                <p:cNvSpPr/>
                <p:nvPr/>
              </p:nvSpPr>
              <p:spPr>
                <a:xfrm>
                  <a:off x="6853293" y="807687"/>
                  <a:ext cx="392334" cy="324812"/>
                </a:xfrm>
                <a:prstGeom prst="rect">
                  <a:avLst/>
                </a:prstGeom>
                <a:solidFill>
                  <a:srgbClr val="FFFF00">
                    <a:alpha val="29803"/>
                  </a:srgbClr>
                </a:solidFill>
                <a:ln w="9525" cap="flat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7" name="Shape 14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67543" y="2694478"/>
                <a:ext cx="2211783" cy="2036826"/>
              </a:xfrm>
              <a:prstGeom prst="rect">
                <a:avLst/>
              </a:prstGeom>
              <a:solidFill>
                <a:srgbClr val="EEEEEE">
                  <a:alpha val="49803"/>
                </a:srgbClr>
              </a:solidFill>
              <a:ln w="19050" cap="sq">
                <a:solidFill>
                  <a:srgbClr val="FFC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</p:grpSp>
        <p:cxnSp>
          <p:nvCxnSpPr>
            <p:cNvPr id="25" name="Straight Arrow Connector 24"/>
            <p:cNvCxnSpPr>
              <a:stCxn id="29" idx="2"/>
              <a:endCxn id="27" idx="0"/>
            </p:cNvCxnSpPr>
            <p:nvPr/>
          </p:nvCxnSpPr>
          <p:spPr>
            <a:xfrm>
              <a:off x="1469399" y="2996952"/>
              <a:ext cx="181105" cy="931388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87894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756278" y="1600200"/>
            <a:ext cx="4525654" cy="3780194"/>
            <a:chOff x="67925" y="2469493"/>
            <a:chExt cx="4525654" cy="37801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5296" y="2469493"/>
              <a:ext cx="3588283" cy="3780194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2771800" y="3212976"/>
              <a:ext cx="0" cy="1146614"/>
            </a:xfrm>
            <a:prstGeom prst="straightConnector1">
              <a:avLst/>
            </a:prstGeom>
            <a:ln w="762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294195" y="2823663"/>
              <a:ext cx="12218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tx2"/>
                  </a:solidFill>
                </a:rPr>
                <a:t>Biomarkers</a:t>
              </a:r>
              <a:endParaRPr lang="en-GB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681378" y="3677241"/>
              <a:ext cx="3912201" cy="511287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7925" y="3753698"/>
              <a:ext cx="12330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tx2"/>
                  </a:solidFill>
                </a:rPr>
                <a:t>Skin barrier</a:t>
              </a:r>
              <a:endParaRPr lang="en-GB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172" name="Shape 17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>
                <a:sym typeface="Arial"/>
              </a:rPr>
              <a:t>Applications</a:t>
            </a:r>
            <a:endParaRPr lang="en-GB" dirty="0">
              <a:sym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Drug delivery</a:t>
            </a:r>
          </a:p>
          <a:p>
            <a:r>
              <a:rPr lang="en-GB" dirty="0" smtClean="0"/>
              <a:t>Diagnostics</a:t>
            </a:r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4835637" y="1600200"/>
            <a:ext cx="3930382" cy="4922515"/>
            <a:chOff x="395536" y="3189426"/>
            <a:chExt cx="2484631" cy="3111818"/>
          </a:xfrm>
        </p:grpSpPr>
        <p:pic>
          <p:nvPicPr>
            <p:cNvPr id="19" name="Shape 3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50742" y="4666447"/>
              <a:ext cx="2029425" cy="14374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Shape 32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50742" y="3189426"/>
              <a:ext cx="2002206" cy="13995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Shape 335"/>
            <p:cNvSpPr txBox="1"/>
            <p:nvPr/>
          </p:nvSpPr>
          <p:spPr>
            <a:xfrm>
              <a:off x="395536" y="6126162"/>
              <a:ext cx="2448272" cy="17508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en-GB" sz="1200" b="0" i="0" u="none" strike="noStrike" cap="none" baseline="0" dirty="0" smtClean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Ng </a:t>
              </a:r>
              <a:r>
                <a:rPr lang="en-GB" sz="1200" b="0" i="0" u="none" strike="noStrike" cap="none" baseline="0" dirty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et al. </a:t>
              </a:r>
              <a:r>
                <a:rPr lang="en-GB" sz="1200" b="0" i="1" u="none" strike="noStrike" cap="none" baseline="0" dirty="0" smtClean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Vaccine</a:t>
              </a:r>
              <a:r>
                <a:rPr lang="en-GB" sz="1200" b="0" u="none" strike="noStrike" cap="none" baseline="0" dirty="0" smtClean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GB" sz="1200" b="0" i="0" u="none" strike="noStrike" cap="none" baseline="0" dirty="0" smtClean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2009</a:t>
              </a:r>
              <a:endParaRPr lang="en-GB" sz="1200" b="0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579420" y="3033225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2"/>
                </a:solidFill>
              </a:rPr>
              <a:t>Drugs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4398" y="5481912"/>
            <a:ext cx="4525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Advantages:</a:t>
            </a:r>
          </a:p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Minimally invasive (painless, bloodless)</a:t>
            </a:r>
          </a:p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Accurate tissue targeting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872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>
                <a:sym typeface="Arial"/>
              </a:rPr>
              <a:t>Immunodiagnostics: Principle</a:t>
            </a:r>
            <a:endParaRPr lang="en-GB" dirty="0"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0551" y="1600200"/>
            <a:ext cx="5096248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Microneedle-based ELISA (‘MELISA’)</a:t>
            </a:r>
          </a:p>
          <a:p>
            <a:pPr marL="0" indent="0">
              <a:buNone/>
            </a:pPr>
            <a:r>
              <a:rPr lang="en-GB" dirty="0" smtClean="0"/>
              <a:t>Miniaturised quantitative immunoassay</a:t>
            </a:r>
          </a:p>
          <a:p>
            <a:pPr marL="0" indent="0">
              <a:buNone/>
            </a:pPr>
            <a:r>
              <a:rPr lang="en-GB" dirty="0" smtClean="0"/>
              <a:t>Based on sandwich ELISA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85524" y="4592072"/>
            <a:ext cx="1495907" cy="1652410"/>
            <a:chOff x="3713459" y="3496398"/>
            <a:chExt cx="1495907" cy="1652410"/>
          </a:xfrm>
        </p:grpSpPr>
        <p:grpSp>
          <p:nvGrpSpPr>
            <p:cNvPr id="133" name="Shape 485"/>
            <p:cNvGrpSpPr/>
            <p:nvPr/>
          </p:nvGrpSpPr>
          <p:grpSpPr>
            <a:xfrm>
              <a:off x="3942397" y="3496398"/>
              <a:ext cx="854806" cy="1549334"/>
              <a:chOff x="1979711" y="4149079"/>
              <a:chExt cx="1152129" cy="2088233"/>
            </a:xfrm>
          </p:grpSpPr>
          <p:grpSp>
            <p:nvGrpSpPr>
              <p:cNvPr id="135" name="Shape 486"/>
              <p:cNvGrpSpPr/>
              <p:nvPr/>
            </p:nvGrpSpPr>
            <p:grpSpPr>
              <a:xfrm>
                <a:off x="2051593" y="4149079"/>
                <a:ext cx="991227" cy="1944217"/>
                <a:chOff x="2051593" y="4149079"/>
                <a:chExt cx="991227" cy="1944217"/>
              </a:xfrm>
            </p:grpSpPr>
            <p:sp>
              <p:nvSpPr>
                <p:cNvPr id="164" name="Shape 487"/>
                <p:cNvSpPr/>
                <p:nvPr/>
              </p:nvSpPr>
              <p:spPr>
                <a:xfrm rot="10800000" flipH="1">
                  <a:off x="2187351" y="4149080"/>
                  <a:ext cx="720080" cy="180019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DD2E1"/>
                </a:solidFill>
                <a:ln w="9525" cap="flat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Shape 488"/>
                <p:cNvSpPr/>
                <p:nvPr/>
              </p:nvSpPr>
              <p:spPr>
                <a:xfrm>
                  <a:off x="2869903" y="4299364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Shape 489"/>
                <p:cNvSpPr/>
                <p:nvPr/>
              </p:nvSpPr>
              <p:spPr>
                <a:xfrm>
                  <a:off x="2841632" y="4457068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" name="Shape 490"/>
                <p:cNvSpPr/>
                <p:nvPr/>
              </p:nvSpPr>
              <p:spPr>
                <a:xfrm>
                  <a:off x="2812900" y="4612392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" name="Shape 491"/>
                <p:cNvSpPr/>
                <p:nvPr/>
              </p:nvSpPr>
              <p:spPr>
                <a:xfrm>
                  <a:off x="2776897" y="4761260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Shape 493"/>
                <p:cNvSpPr/>
                <p:nvPr/>
              </p:nvSpPr>
              <p:spPr>
                <a:xfrm>
                  <a:off x="2744211" y="4909056"/>
                  <a:ext cx="144016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Shape 494"/>
                <p:cNvSpPr/>
                <p:nvPr/>
              </p:nvSpPr>
              <p:spPr>
                <a:xfrm>
                  <a:off x="2716129" y="5058914"/>
                  <a:ext cx="144016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Shape 495"/>
                <p:cNvSpPr/>
                <p:nvPr/>
              </p:nvSpPr>
              <p:spPr>
                <a:xfrm>
                  <a:off x="2691407" y="5208895"/>
                  <a:ext cx="144016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Shape 496"/>
                <p:cNvSpPr/>
                <p:nvPr/>
              </p:nvSpPr>
              <p:spPr>
                <a:xfrm>
                  <a:off x="2659120" y="5359680"/>
                  <a:ext cx="144016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Shape 497"/>
                <p:cNvSpPr/>
                <p:nvPr/>
              </p:nvSpPr>
              <p:spPr>
                <a:xfrm>
                  <a:off x="2631976" y="5517059"/>
                  <a:ext cx="144016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Shape 498"/>
                <p:cNvSpPr/>
                <p:nvPr/>
              </p:nvSpPr>
              <p:spPr>
                <a:xfrm>
                  <a:off x="2606146" y="5661162"/>
                  <a:ext cx="144016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Shape 499"/>
                <p:cNvSpPr/>
                <p:nvPr/>
              </p:nvSpPr>
              <p:spPr>
                <a:xfrm>
                  <a:off x="2898803" y="4151568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Shape 500"/>
                <p:cNvSpPr/>
                <p:nvPr/>
              </p:nvSpPr>
              <p:spPr>
                <a:xfrm>
                  <a:off x="2547391" y="5805264"/>
                  <a:ext cx="144016" cy="144016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Shape 501"/>
                <p:cNvSpPr/>
                <p:nvPr/>
              </p:nvSpPr>
              <p:spPr>
                <a:xfrm>
                  <a:off x="2475383" y="5949280"/>
                  <a:ext cx="144016" cy="144016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Shape 502"/>
                <p:cNvSpPr/>
                <p:nvPr/>
              </p:nvSpPr>
              <p:spPr>
                <a:xfrm>
                  <a:off x="2403375" y="5805264"/>
                  <a:ext cx="144016" cy="144016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Shape 503"/>
                <p:cNvSpPr/>
                <p:nvPr/>
              </p:nvSpPr>
              <p:spPr>
                <a:xfrm>
                  <a:off x="2350727" y="5661246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Shape 504"/>
                <p:cNvSpPr/>
                <p:nvPr/>
              </p:nvSpPr>
              <p:spPr>
                <a:xfrm>
                  <a:off x="2318573" y="5517228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Shape 505"/>
                <p:cNvSpPr/>
                <p:nvPr/>
              </p:nvSpPr>
              <p:spPr>
                <a:xfrm>
                  <a:off x="2284704" y="5362338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Shape 507"/>
                <p:cNvSpPr/>
                <p:nvPr/>
              </p:nvSpPr>
              <p:spPr>
                <a:xfrm>
                  <a:off x="2259359" y="5212882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Shape 508"/>
                <p:cNvSpPr/>
                <p:nvPr/>
              </p:nvSpPr>
              <p:spPr>
                <a:xfrm>
                  <a:off x="2227546" y="5042440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Shape 509"/>
                <p:cNvSpPr/>
                <p:nvPr/>
              </p:nvSpPr>
              <p:spPr>
                <a:xfrm>
                  <a:off x="2199544" y="4881608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Shape 510"/>
                <p:cNvSpPr/>
                <p:nvPr/>
              </p:nvSpPr>
              <p:spPr>
                <a:xfrm>
                  <a:off x="2174515" y="4739776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Shape 511"/>
                <p:cNvSpPr/>
                <p:nvPr/>
              </p:nvSpPr>
              <p:spPr>
                <a:xfrm>
                  <a:off x="2146767" y="4593574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Shape 512"/>
                <p:cNvSpPr/>
                <p:nvPr/>
              </p:nvSpPr>
              <p:spPr>
                <a:xfrm>
                  <a:off x="2115343" y="4437112"/>
                  <a:ext cx="144016" cy="144016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Shape 513"/>
                <p:cNvSpPr/>
                <p:nvPr/>
              </p:nvSpPr>
              <p:spPr>
                <a:xfrm>
                  <a:off x="2083531" y="4293816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Shape 514"/>
                <p:cNvSpPr/>
                <p:nvPr/>
              </p:nvSpPr>
              <p:spPr>
                <a:xfrm>
                  <a:off x="2051593" y="4149079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6" name="Shape 515"/>
              <p:cNvSpPr/>
              <p:nvPr/>
            </p:nvSpPr>
            <p:spPr>
              <a:xfrm>
                <a:off x="2987824" y="4293096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Shape 516"/>
              <p:cNvSpPr/>
              <p:nvPr/>
            </p:nvSpPr>
            <p:spPr>
              <a:xfrm>
                <a:off x="2915816" y="4437112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Shape 517"/>
              <p:cNvSpPr/>
              <p:nvPr/>
            </p:nvSpPr>
            <p:spPr>
              <a:xfrm>
                <a:off x="2915816" y="4581128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Shape 518"/>
              <p:cNvSpPr/>
              <p:nvPr/>
            </p:nvSpPr>
            <p:spPr>
              <a:xfrm>
                <a:off x="2915816" y="4725144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Shape 519"/>
              <p:cNvSpPr/>
              <p:nvPr/>
            </p:nvSpPr>
            <p:spPr>
              <a:xfrm>
                <a:off x="2843808" y="4797151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Shape 520"/>
              <p:cNvSpPr/>
              <p:nvPr/>
            </p:nvSpPr>
            <p:spPr>
              <a:xfrm>
                <a:off x="2843808" y="4941167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Shape 521"/>
              <p:cNvSpPr/>
              <p:nvPr/>
            </p:nvSpPr>
            <p:spPr>
              <a:xfrm>
                <a:off x="2843808" y="5085183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Shape 522"/>
              <p:cNvSpPr/>
              <p:nvPr/>
            </p:nvSpPr>
            <p:spPr>
              <a:xfrm>
                <a:off x="2771800" y="5229200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Shape 523"/>
              <p:cNvSpPr/>
              <p:nvPr/>
            </p:nvSpPr>
            <p:spPr>
              <a:xfrm>
                <a:off x="2771800" y="5373216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Shape 524"/>
              <p:cNvSpPr/>
              <p:nvPr/>
            </p:nvSpPr>
            <p:spPr>
              <a:xfrm>
                <a:off x="2699791" y="5517232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Shape 525"/>
              <p:cNvSpPr/>
              <p:nvPr/>
            </p:nvSpPr>
            <p:spPr>
              <a:xfrm>
                <a:off x="2699791" y="5661248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Shape 526"/>
              <p:cNvSpPr/>
              <p:nvPr/>
            </p:nvSpPr>
            <p:spPr>
              <a:xfrm>
                <a:off x="2699791" y="5805264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Shape 527"/>
              <p:cNvSpPr/>
              <p:nvPr/>
            </p:nvSpPr>
            <p:spPr>
              <a:xfrm>
                <a:off x="2627783" y="5949280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Shape 528"/>
              <p:cNvSpPr/>
              <p:nvPr/>
            </p:nvSpPr>
            <p:spPr>
              <a:xfrm>
                <a:off x="2555775" y="6093296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Shape 529"/>
              <p:cNvSpPr/>
              <p:nvPr/>
            </p:nvSpPr>
            <p:spPr>
              <a:xfrm>
                <a:off x="1979711" y="4293096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Shape 530"/>
              <p:cNvSpPr/>
              <p:nvPr/>
            </p:nvSpPr>
            <p:spPr>
              <a:xfrm>
                <a:off x="2051719" y="4437112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Shape 531"/>
              <p:cNvSpPr/>
              <p:nvPr/>
            </p:nvSpPr>
            <p:spPr>
              <a:xfrm>
                <a:off x="2051719" y="4581128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Shape 532"/>
              <p:cNvSpPr/>
              <p:nvPr/>
            </p:nvSpPr>
            <p:spPr>
              <a:xfrm>
                <a:off x="2051719" y="4725144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Shape 533"/>
              <p:cNvSpPr/>
              <p:nvPr/>
            </p:nvSpPr>
            <p:spPr>
              <a:xfrm>
                <a:off x="2123727" y="4869160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Shape 534"/>
              <p:cNvSpPr/>
              <p:nvPr/>
            </p:nvSpPr>
            <p:spPr>
              <a:xfrm>
                <a:off x="2195735" y="5013176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Shape 535"/>
              <p:cNvSpPr/>
              <p:nvPr/>
            </p:nvSpPr>
            <p:spPr>
              <a:xfrm>
                <a:off x="2195735" y="5157192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Shape 536"/>
              <p:cNvSpPr/>
              <p:nvPr/>
            </p:nvSpPr>
            <p:spPr>
              <a:xfrm>
                <a:off x="2123727" y="5301207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Shape 537"/>
              <p:cNvSpPr/>
              <p:nvPr/>
            </p:nvSpPr>
            <p:spPr>
              <a:xfrm>
                <a:off x="2195735" y="5373216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Shape 538"/>
              <p:cNvSpPr/>
              <p:nvPr/>
            </p:nvSpPr>
            <p:spPr>
              <a:xfrm>
                <a:off x="2267743" y="5517232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Shape 539"/>
              <p:cNvSpPr/>
              <p:nvPr/>
            </p:nvSpPr>
            <p:spPr>
              <a:xfrm>
                <a:off x="2195735" y="5661248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Shape 540"/>
              <p:cNvSpPr/>
              <p:nvPr/>
            </p:nvSpPr>
            <p:spPr>
              <a:xfrm>
                <a:off x="2267743" y="5805264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Shape 541"/>
              <p:cNvSpPr/>
              <p:nvPr/>
            </p:nvSpPr>
            <p:spPr>
              <a:xfrm>
                <a:off x="2339751" y="5949280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Shape 542"/>
              <p:cNvSpPr/>
              <p:nvPr/>
            </p:nvSpPr>
            <p:spPr>
              <a:xfrm>
                <a:off x="2411759" y="6093296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" name="Shape 354"/>
            <p:cNvSpPr/>
            <p:nvPr/>
          </p:nvSpPr>
          <p:spPr>
            <a:xfrm>
              <a:off x="3851919" y="4293096"/>
              <a:ext cx="106851" cy="106851"/>
            </a:xfrm>
            <a:prstGeom prst="ellipse">
              <a:avLst/>
            </a:prstGeom>
            <a:solidFill>
              <a:srgbClr val="33CC33"/>
            </a:solidFill>
            <a:ln w="9525" cap="flat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Shape 418"/>
            <p:cNvSpPr/>
            <p:nvPr/>
          </p:nvSpPr>
          <p:spPr>
            <a:xfrm>
              <a:off x="4835390" y="4828256"/>
              <a:ext cx="106851" cy="106851"/>
            </a:xfrm>
            <a:prstGeom prst="ellipse">
              <a:avLst/>
            </a:prstGeom>
            <a:solidFill>
              <a:srgbClr val="33CC33"/>
            </a:solidFill>
            <a:ln w="9525" cap="flat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Shape 419"/>
            <p:cNvSpPr/>
            <p:nvPr/>
          </p:nvSpPr>
          <p:spPr>
            <a:xfrm>
              <a:off x="4888815" y="4507705"/>
              <a:ext cx="106851" cy="106851"/>
            </a:xfrm>
            <a:prstGeom prst="ellipse">
              <a:avLst/>
            </a:prstGeom>
            <a:solidFill>
              <a:srgbClr val="33CC33"/>
            </a:solidFill>
            <a:ln w="9525" cap="flat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Shape 420"/>
            <p:cNvSpPr/>
            <p:nvPr/>
          </p:nvSpPr>
          <p:spPr>
            <a:xfrm>
              <a:off x="3713459" y="4828256"/>
              <a:ext cx="106851" cy="106851"/>
            </a:xfrm>
            <a:prstGeom prst="ellipse">
              <a:avLst/>
            </a:prstGeom>
            <a:solidFill>
              <a:srgbClr val="33CC33"/>
            </a:solidFill>
            <a:ln w="9525" cap="flat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Shape 421"/>
            <p:cNvSpPr/>
            <p:nvPr/>
          </p:nvSpPr>
          <p:spPr>
            <a:xfrm>
              <a:off x="3766884" y="4507705"/>
              <a:ext cx="106851" cy="106851"/>
            </a:xfrm>
            <a:prstGeom prst="ellipse">
              <a:avLst/>
            </a:prstGeom>
            <a:solidFill>
              <a:srgbClr val="33CC33"/>
            </a:solidFill>
            <a:ln w="9525" cap="flat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Shape 422"/>
            <p:cNvSpPr/>
            <p:nvPr/>
          </p:nvSpPr>
          <p:spPr>
            <a:xfrm>
              <a:off x="5102515" y="4721406"/>
              <a:ext cx="106851" cy="106851"/>
            </a:xfrm>
            <a:prstGeom prst="ellipse">
              <a:avLst/>
            </a:prstGeom>
            <a:solidFill>
              <a:srgbClr val="33CC33"/>
            </a:solidFill>
            <a:ln w="9525" cap="flat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Shape 423"/>
            <p:cNvSpPr/>
            <p:nvPr/>
          </p:nvSpPr>
          <p:spPr>
            <a:xfrm>
              <a:off x="4728539" y="5041957"/>
              <a:ext cx="106851" cy="106851"/>
            </a:xfrm>
            <a:prstGeom prst="ellipse">
              <a:avLst/>
            </a:prstGeom>
            <a:solidFill>
              <a:srgbClr val="33CC33"/>
            </a:solidFill>
            <a:ln w="9525" cap="flat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24" name="Shape 424"/>
            <p:cNvCxnSpPr/>
            <p:nvPr/>
          </p:nvCxnSpPr>
          <p:spPr>
            <a:xfrm rot="10800000" flipH="1">
              <a:off x="3820309" y="4774831"/>
              <a:ext cx="213701" cy="53425"/>
            </a:xfrm>
            <a:prstGeom prst="straightConnector1">
              <a:avLst/>
            </a:prstGeom>
            <a:noFill/>
            <a:ln w="9525" cap="flat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25" name="Shape 425"/>
            <p:cNvCxnSpPr/>
            <p:nvPr/>
          </p:nvCxnSpPr>
          <p:spPr>
            <a:xfrm rot="10800000" flipH="1">
              <a:off x="3873734" y="4507704"/>
              <a:ext cx="160275" cy="53425"/>
            </a:xfrm>
            <a:prstGeom prst="straightConnector1">
              <a:avLst/>
            </a:prstGeom>
            <a:noFill/>
            <a:ln w="9525" cap="flat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26" name="Shape 426"/>
            <p:cNvCxnSpPr/>
            <p:nvPr/>
          </p:nvCxnSpPr>
          <p:spPr>
            <a:xfrm rot="10800000">
              <a:off x="4600882" y="4736008"/>
              <a:ext cx="213701" cy="106851"/>
            </a:xfrm>
            <a:prstGeom prst="straightConnector1">
              <a:avLst/>
            </a:prstGeom>
            <a:noFill/>
            <a:ln w="9525" cap="flat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27" name="Shape 427"/>
            <p:cNvCxnSpPr/>
            <p:nvPr/>
          </p:nvCxnSpPr>
          <p:spPr>
            <a:xfrm rot="10800000">
              <a:off x="4522457" y="5032006"/>
              <a:ext cx="160275" cy="53425"/>
            </a:xfrm>
            <a:prstGeom prst="straightConnector1">
              <a:avLst/>
            </a:prstGeom>
            <a:noFill/>
            <a:ln w="9525" cap="flat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28" name="Shape 428"/>
            <p:cNvCxnSpPr/>
            <p:nvPr/>
          </p:nvCxnSpPr>
          <p:spPr>
            <a:xfrm rot="10800000">
              <a:off x="4675115" y="4507705"/>
              <a:ext cx="160274" cy="53425"/>
            </a:xfrm>
            <a:prstGeom prst="straightConnector1">
              <a:avLst/>
            </a:prstGeom>
            <a:noFill/>
            <a:ln w="9525" cap="flat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29" name="Shape 429"/>
            <p:cNvSpPr/>
            <p:nvPr/>
          </p:nvSpPr>
          <p:spPr>
            <a:xfrm>
              <a:off x="5065351" y="4140696"/>
              <a:ext cx="106851" cy="106851"/>
            </a:xfrm>
            <a:prstGeom prst="ellipse">
              <a:avLst/>
            </a:prstGeom>
            <a:solidFill>
              <a:srgbClr val="33CC33"/>
            </a:solidFill>
            <a:ln w="9525" cap="flat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Shape 430"/>
            <p:cNvSpPr/>
            <p:nvPr/>
          </p:nvSpPr>
          <p:spPr>
            <a:xfrm>
              <a:off x="3771743" y="3784430"/>
              <a:ext cx="106851" cy="106851"/>
            </a:xfrm>
            <a:prstGeom prst="ellipse">
              <a:avLst/>
            </a:prstGeom>
            <a:solidFill>
              <a:srgbClr val="33CC33"/>
            </a:solidFill>
            <a:ln w="9525" cap="flat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Shape 431"/>
            <p:cNvSpPr/>
            <p:nvPr/>
          </p:nvSpPr>
          <p:spPr>
            <a:xfrm>
              <a:off x="3987553" y="5004793"/>
              <a:ext cx="106851" cy="106851"/>
            </a:xfrm>
            <a:prstGeom prst="ellipse">
              <a:avLst/>
            </a:prstGeom>
            <a:solidFill>
              <a:srgbClr val="33CC33"/>
            </a:solidFill>
            <a:ln w="9525" cap="flat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2" name="Shape 432"/>
          <p:cNvSpPr txBox="1"/>
          <p:nvPr/>
        </p:nvSpPr>
        <p:spPr>
          <a:xfrm>
            <a:off x="2486417" y="6360373"/>
            <a:ext cx="198563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 dirty="0" smtClean="0">
                <a:latin typeface="Arial"/>
                <a:ea typeface="Arial"/>
                <a:cs typeface="Arial"/>
                <a:sym typeface="Arial"/>
              </a:rPr>
              <a:t>Antigen capture</a:t>
            </a:r>
            <a:endParaRPr lang="en-GB" sz="1400" b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Shape 469"/>
          <p:cNvSpPr txBox="1"/>
          <p:nvPr/>
        </p:nvSpPr>
        <p:spPr>
          <a:xfrm>
            <a:off x="351443" y="6358881"/>
            <a:ext cx="2016224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Capture </a:t>
            </a:r>
            <a:r>
              <a:rPr lang="en-GB" sz="14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antibody</a:t>
            </a:r>
          </a:p>
        </p:txBody>
      </p:sp>
      <p:sp>
        <p:nvSpPr>
          <p:cNvPr id="470" name="Shape 470"/>
          <p:cNvSpPr txBox="1"/>
          <p:nvPr/>
        </p:nvSpPr>
        <p:spPr>
          <a:xfrm>
            <a:off x="554386" y="4149929"/>
            <a:ext cx="1612091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Microneedle</a:t>
            </a:r>
          </a:p>
        </p:txBody>
      </p:sp>
      <p:cxnSp>
        <p:nvCxnSpPr>
          <p:cNvPr id="471" name="Shape 471"/>
          <p:cNvCxnSpPr>
            <a:stCxn id="248" idx="4"/>
            <a:endCxn id="469" idx="0"/>
          </p:cNvCxnSpPr>
          <p:nvPr/>
        </p:nvCxnSpPr>
        <p:spPr>
          <a:xfrm flipH="1">
            <a:off x="1359555" y="6029554"/>
            <a:ext cx="1" cy="329327"/>
          </a:xfrm>
          <a:prstGeom prst="straightConnector1">
            <a:avLst/>
          </a:prstGeom>
          <a:noFill/>
          <a:ln w="9525" cap="flat">
            <a:solidFill>
              <a:srgbClr val="19191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Shape 480"/>
          <p:cNvSpPr/>
          <p:nvPr/>
        </p:nvSpPr>
        <p:spPr>
          <a:xfrm>
            <a:off x="2094582" y="4940950"/>
            <a:ext cx="273085" cy="8315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Straight Connector 7"/>
          <p:cNvCxnSpPr>
            <a:stCxn id="470" idx="2"/>
            <a:endCxn id="235" idx="3"/>
          </p:cNvCxnSpPr>
          <p:nvPr/>
        </p:nvCxnSpPr>
        <p:spPr>
          <a:xfrm flipH="1">
            <a:off x="1359556" y="4457665"/>
            <a:ext cx="876" cy="1294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Shape 486"/>
          <p:cNvGrpSpPr/>
          <p:nvPr/>
        </p:nvGrpSpPr>
        <p:grpSpPr>
          <a:xfrm>
            <a:off x="991705" y="4587071"/>
            <a:ext cx="735427" cy="1442483"/>
            <a:chOff x="2051593" y="4149079"/>
            <a:chExt cx="991227" cy="1944217"/>
          </a:xfrm>
        </p:grpSpPr>
        <p:sp>
          <p:nvSpPr>
            <p:cNvPr id="235" name="Shape 487"/>
            <p:cNvSpPr/>
            <p:nvPr/>
          </p:nvSpPr>
          <p:spPr>
            <a:xfrm rot="10800000" flipH="1">
              <a:off x="2187351" y="4149080"/>
              <a:ext cx="720080" cy="1800199"/>
            </a:xfrm>
            <a:prstGeom prst="triangle">
              <a:avLst>
                <a:gd name="adj" fmla="val 50000"/>
              </a:avLst>
            </a:prstGeom>
            <a:solidFill>
              <a:srgbClr val="BDD2E1"/>
            </a:solidFill>
            <a:ln w="9525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Shape 488"/>
            <p:cNvSpPr/>
            <p:nvPr/>
          </p:nvSpPr>
          <p:spPr>
            <a:xfrm>
              <a:off x="2869903" y="4299364"/>
              <a:ext cx="144017" cy="144017"/>
            </a:xfrm>
            <a:prstGeom prst="ellipse">
              <a:avLst/>
            </a:prstGeom>
            <a:solidFill>
              <a:srgbClr val="99CCFF"/>
            </a:solidFill>
            <a:ln w="9525" cap="flat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Shape 489"/>
            <p:cNvSpPr/>
            <p:nvPr/>
          </p:nvSpPr>
          <p:spPr>
            <a:xfrm>
              <a:off x="2841632" y="4457068"/>
              <a:ext cx="144017" cy="144017"/>
            </a:xfrm>
            <a:prstGeom prst="ellipse">
              <a:avLst/>
            </a:prstGeom>
            <a:solidFill>
              <a:srgbClr val="99CCFF"/>
            </a:solidFill>
            <a:ln w="9525" cap="flat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Shape 490"/>
            <p:cNvSpPr/>
            <p:nvPr/>
          </p:nvSpPr>
          <p:spPr>
            <a:xfrm>
              <a:off x="2812900" y="4612392"/>
              <a:ext cx="144017" cy="144017"/>
            </a:xfrm>
            <a:prstGeom prst="ellipse">
              <a:avLst/>
            </a:prstGeom>
            <a:solidFill>
              <a:srgbClr val="99CCFF"/>
            </a:solidFill>
            <a:ln w="9525" cap="flat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Shape 491"/>
            <p:cNvSpPr/>
            <p:nvPr/>
          </p:nvSpPr>
          <p:spPr>
            <a:xfrm>
              <a:off x="2776897" y="4761260"/>
              <a:ext cx="144017" cy="144017"/>
            </a:xfrm>
            <a:prstGeom prst="ellipse">
              <a:avLst/>
            </a:prstGeom>
            <a:solidFill>
              <a:srgbClr val="99CCFF"/>
            </a:solidFill>
            <a:ln w="9525" cap="flat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Shape 493"/>
            <p:cNvSpPr/>
            <p:nvPr/>
          </p:nvSpPr>
          <p:spPr>
            <a:xfrm>
              <a:off x="2744211" y="4909056"/>
              <a:ext cx="144016" cy="144017"/>
            </a:xfrm>
            <a:prstGeom prst="ellipse">
              <a:avLst/>
            </a:prstGeom>
            <a:solidFill>
              <a:srgbClr val="99CCFF"/>
            </a:solidFill>
            <a:ln w="9525" cap="flat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Shape 494"/>
            <p:cNvSpPr/>
            <p:nvPr/>
          </p:nvSpPr>
          <p:spPr>
            <a:xfrm>
              <a:off x="2716129" y="5058914"/>
              <a:ext cx="144016" cy="144017"/>
            </a:xfrm>
            <a:prstGeom prst="ellipse">
              <a:avLst/>
            </a:prstGeom>
            <a:solidFill>
              <a:srgbClr val="99CCFF"/>
            </a:solidFill>
            <a:ln w="9525" cap="flat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Shape 495"/>
            <p:cNvSpPr/>
            <p:nvPr/>
          </p:nvSpPr>
          <p:spPr>
            <a:xfrm>
              <a:off x="2691407" y="5208895"/>
              <a:ext cx="144016" cy="144017"/>
            </a:xfrm>
            <a:prstGeom prst="ellipse">
              <a:avLst/>
            </a:prstGeom>
            <a:solidFill>
              <a:srgbClr val="99CCFF"/>
            </a:solidFill>
            <a:ln w="9525" cap="flat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Shape 496"/>
            <p:cNvSpPr/>
            <p:nvPr/>
          </p:nvSpPr>
          <p:spPr>
            <a:xfrm>
              <a:off x="2659120" y="5359680"/>
              <a:ext cx="144016" cy="144017"/>
            </a:xfrm>
            <a:prstGeom prst="ellipse">
              <a:avLst/>
            </a:prstGeom>
            <a:solidFill>
              <a:srgbClr val="99CCFF"/>
            </a:solidFill>
            <a:ln w="9525" cap="flat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Shape 497"/>
            <p:cNvSpPr/>
            <p:nvPr/>
          </p:nvSpPr>
          <p:spPr>
            <a:xfrm>
              <a:off x="2631976" y="5517059"/>
              <a:ext cx="144016" cy="144017"/>
            </a:xfrm>
            <a:prstGeom prst="ellipse">
              <a:avLst/>
            </a:prstGeom>
            <a:solidFill>
              <a:srgbClr val="99CCFF"/>
            </a:solidFill>
            <a:ln w="9525" cap="flat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Shape 498"/>
            <p:cNvSpPr/>
            <p:nvPr/>
          </p:nvSpPr>
          <p:spPr>
            <a:xfrm>
              <a:off x="2606146" y="5661162"/>
              <a:ext cx="144016" cy="144017"/>
            </a:xfrm>
            <a:prstGeom prst="ellipse">
              <a:avLst/>
            </a:prstGeom>
            <a:solidFill>
              <a:srgbClr val="99CCFF"/>
            </a:solidFill>
            <a:ln w="9525" cap="flat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Shape 499"/>
            <p:cNvSpPr/>
            <p:nvPr/>
          </p:nvSpPr>
          <p:spPr>
            <a:xfrm>
              <a:off x="2898803" y="4151568"/>
              <a:ext cx="144017" cy="144017"/>
            </a:xfrm>
            <a:prstGeom prst="ellipse">
              <a:avLst/>
            </a:prstGeom>
            <a:solidFill>
              <a:srgbClr val="99CCFF"/>
            </a:solidFill>
            <a:ln w="9525" cap="flat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Shape 500"/>
            <p:cNvSpPr/>
            <p:nvPr/>
          </p:nvSpPr>
          <p:spPr>
            <a:xfrm>
              <a:off x="2547391" y="5805264"/>
              <a:ext cx="144016" cy="144016"/>
            </a:xfrm>
            <a:prstGeom prst="ellipse">
              <a:avLst/>
            </a:prstGeom>
            <a:solidFill>
              <a:srgbClr val="99CCFF"/>
            </a:solidFill>
            <a:ln w="9525" cap="flat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Shape 501"/>
            <p:cNvSpPr/>
            <p:nvPr/>
          </p:nvSpPr>
          <p:spPr>
            <a:xfrm>
              <a:off x="2475383" y="5949280"/>
              <a:ext cx="144016" cy="144016"/>
            </a:xfrm>
            <a:prstGeom prst="ellipse">
              <a:avLst/>
            </a:prstGeom>
            <a:solidFill>
              <a:srgbClr val="99CCFF"/>
            </a:solidFill>
            <a:ln w="9525" cap="flat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Shape 502"/>
            <p:cNvSpPr/>
            <p:nvPr/>
          </p:nvSpPr>
          <p:spPr>
            <a:xfrm>
              <a:off x="2403375" y="5805264"/>
              <a:ext cx="144016" cy="144016"/>
            </a:xfrm>
            <a:prstGeom prst="ellipse">
              <a:avLst/>
            </a:prstGeom>
            <a:solidFill>
              <a:srgbClr val="99CCFF"/>
            </a:solidFill>
            <a:ln w="9525" cap="flat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Shape 503"/>
            <p:cNvSpPr/>
            <p:nvPr/>
          </p:nvSpPr>
          <p:spPr>
            <a:xfrm>
              <a:off x="2350727" y="5661246"/>
              <a:ext cx="144017" cy="144017"/>
            </a:xfrm>
            <a:prstGeom prst="ellipse">
              <a:avLst/>
            </a:prstGeom>
            <a:solidFill>
              <a:srgbClr val="99CCFF"/>
            </a:solidFill>
            <a:ln w="9525" cap="flat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Shape 504"/>
            <p:cNvSpPr/>
            <p:nvPr/>
          </p:nvSpPr>
          <p:spPr>
            <a:xfrm>
              <a:off x="2318573" y="5517228"/>
              <a:ext cx="144017" cy="144017"/>
            </a:xfrm>
            <a:prstGeom prst="ellipse">
              <a:avLst/>
            </a:prstGeom>
            <a:solidFill>
              <a:srgbClr val="99CCFF"/>
            </a:solidFill>
            <a:ln w="9525" cap="flat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Shape 505"/>
            <p:cNvSpPr/>
            <p:nvPr/>
          </p:nvSpPr>
          <p:spPr>
            <a:xfrm>
              <a:off x="2284704" y="5362338"/>
              <a:ext cx="144017" cy="144017"/>
            </a:xfrm>
            <a:prstGeom prst="ellipse">
              <a:avLst/>
            </a:prstGeom>
            <a:solidFill>
              <a:srgbClr val="99CCFF"/>
            </a:solidFill>
            <a:ln w="9525" cap="flat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Shape 507"/>
            <p:cNvSpPr/>
            <p:nvPr/>
          </p:nvSpPr>
          <p:spPr>
            <a:xfrm>
              <a:off x="2259359" y="5212882"/>
              <a:ext cx="144017" cy="144017"/>
            </a:xfrm>
            <a:prstGeom prst="ellipse">
              <a:avLst/>
            </a:prstGeom>
            <a:solidFill>
              <a:srgbClr val="99CCFF"/>
            </a:solidFill>
            <a:ln w="9525" cap="flat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Shape 508"/>
            <p:cNvSpPr/>
            <p:nvPr/>
          </p:nvSpPr>
          <p:spPr>
            <a:xfrm>
              <a:off x="2227546" y="5042440"/>
              <a:ext cx="144017" cy="144017"/>
            </a:xfrm>
            <a:prstGeom prst="ellipse">
              <a:avLst/>
            </a:prstGeom>
            <a:solidFill>
              <a:srgbClr val="99CCFF"/>
            </a:solidFill>
            <a:ln w="9525" cap="flat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Shape 509"/>
            <p:cNvSpPr/>
            <p:nvPr/>
          </p:nvSpPr>
          <p:spPr>
            <a:xfrm>
              <a:off x="2199544" y="4881608"/>
              <a:ext cx="144017" cy="144017"/>
            </a:xfrm>
            <a:prstGeom prst="ellipse">
              <a:avLst/>
            </a:prstGeom>
            <a:solidFill>
              <a:srgbClr val="99CCFF"/>
            </a:solidFill>
            <a:ln w="9525" cap="flat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Shape 510"/>
            <p:cNvSpPr/>
            <p:nvPr/>
          </p:nvSpPr>
          <p:spPr>
            <a:xfrm>
              <a:off x="2174515" y="4739776"/>
              <a:ext cx="144017" cy="144017"/>
            </a:xfrm>
            <a:prstGeom prst="ellipse">
              <a:avLst/>
            </a:prstGeom>
            <a:solidFill>
              <a:srgbClr val="99CCFF"/>
            </a:solidFill>
            <a:ln w="9525" cap="flat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Shape 511"/>
            <p:cNvSpPr/>
            <p:nvPr/>
          </p:nvSpPr>
          <p:spPr>
            <a:xfrm>
              <a:off x="2146767" y="4593574"/>
              <a:ext cx="144017" cy="144017"/>
            </a:xfrm>
            <a:prstGeom prst="ellipse">
              <a:avLst/>
            </a:prstGeom>
            <a:solidFill>
              <a:srgbClr val="99CCFF"/>
            </a:solidFill>
            <a:ln w="9525" cap="flat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Shape 512"/>
            <p:cNvSpPr/>
            <p:nvPr/>
          </p:nvSpPr>
          <p:spPr>
            <a:xfrm>
              <a:off x="2115343" y="4437112"/>
              <a:ext cx="144016" cy="144016"/>
            </a:xfrm>
            <a:prstGeom prst="ellipse">
              <a:avLst/>
            </a:prstGeom>
            <a:solidFill>
              <a:srgbClr val="99CCFF"/>
            </a:solidFill>
            <a:ln w="9525" cap="flat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Shape 513"/>
            <p:cNvSpPr/>
            <p:nvPr/>
          </p:nvSpPr>
          <p:spPr>
            <a:xfrm>
              <a:off x="2083531" y="4293816"/>
              <a:ext cx="144017" cy="144017"/>
            </a:xfrm>
            <a:prstGeom prst="ellipse">
              <a:avLst/>
            </a:prstGeom>
            <a:solidFill>
              <a:srgbClr val="99CCFF"/>
            </a:solidFill>
            <a:ln w="9525" cap="flat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Shape 514"/>
            <p:cNvSpPr/>
            <p:nvPr/>
          </p:nvSpPr>
          <p:spPr>
            <a:xfrm>
              <a:off x="2051593" y="4149079"/>
              <a:ext cx="144017" cy="144017"/>
            </a:xfrm>
            <a:prstGeom prst="ellipse">
              <a:avLst/>
            </a:prstGeom>
            <a:solidFill>
              <a:srgbClr val="99CCFF"/>
            </a:solidFill>
            <a:ln w="9525" cap="flat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931815" y="4584520"/>
            <a:ext cx="1440160" cy="1774361"/>
            <a:chOff x="7000201" y="3570005"/>
            <a:chExt cx="1440160" cy="1774361"/>
          </a:xfrm>
        </p:grpSpPr>
        <p:sp>
          <p:nvSpPr>
            <p:cNvPr id="114" name="Shape 476"/>
            <p:cNvSpPr/>
            <p:nvPr/>
          </p:nvSpPr>
          <p:spPr>
            <a:xfrm>
              <a:off x="7000201" y="3570005"/>
              <a:ext cx="1440160" cy="1774361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5" name="Shape 485"/>
            <p:cNvGrpSpPr/>
            <p:nvPr/>
          </p:nvGrpSpPr>
          <p:grpSpPr>
            <a:xfrm>
              <a:off x="7281020" y="3589461"/>
              <a:ext cx="854806" cy="1549334"/>
              <a:chOff x="1979711" y="4149079"/>
              <a:chExt cx="1152129" cy="2088233"/>
            </a:xfrm>
          </p:grpSpPr>
          <p:grpSp>
            <p:nvGrpSpPr>
              <p:cNvPr id="204" name="Shape 486"/>
              <p:cNvGrpSpPr/>
              <p:nvPr/>
            </p:nvGrpSpPr>
            <p:grpSpPr>
              <a:xfrm>
                <a:off x="2051593" y="4149079"/>
                <a:ext cx="991227" cy="1944217"/>
                <a:chOff x="2051593" y="4149079"/>
                <a:chExt cx="991227" cy="1944217"/>
              </a:xfrm>
            </p:grpSpPr>
            <p:sp>
              <p:nvSpPr>
                <p:cNvPr id="234" name="Shape 487"/>
                <p:cNvSpPr/>
                <p:nvPr/>
              </p:nvSpPr>
              <p:spPr>
                <a:xfrm rot="10800000" flipH="1">
                  <a:off x="2187351" y="4149080"/>
                  <a:ext cx="720080" cy="180019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DD2E1"/>
                </a:solidFill>
                <a:ln w="9525" cap="flat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" name="Shape 488"/>
                <p:cNvSpPr/>
                <p:nvPr/>
              </p:nvSpPr>
              <p:spPr>
                <a:xfrm>
                  <a:off x="2869903" y="4299364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Shape 489"/>
                <p:cNvSpPr/>
                <p:nvPr/>
              </p:nvSpPr>
              <p:spPr>
                <a:xfrm>
                  <a:off x="2841632" y="4457068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Shape 490"/>
                <p:cNvSpPr/>
                <p:nvPr/>
              </p:nvSpPr>
              <p:spPr>
                <a:xfrm>
                  <a:off x="2812900" y="4612392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Shape 491"/>
                <p:cNvSpPr/>
                <p:nvPr/>
              </p:nvSpPr>
              <p:spPr>
                <a:xfrm>
                  <a:off x="2776897" y="4761260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Shape 493"/>
                <p:cNvSpPr/>
                <p:nvPr/>
              </p:nvSpPr>
              <p:spPr>
                <a:xfrm>
                  <a:off x="2744211" y="4909056"/>
                  <a:ext cx="144016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Shape 494"/>
                <p:cNvSpPr/>
                <p:nvPr/>
              </p:nvSpPr>
              <p:spPr>
                <a:xfrm>
                  <a:off x="2716129" y="5058914"/>
                  <a:ext cx="144016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Shape 495"/>
                <p:cNvSpPr/>
                <p:nvPr/>
              </p:nvSpPr>
              <p:spPr>
                <a:xfrm>
                  <a:off x="2691407" y="5208895"/>
                  <a:ext cx="144016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Shape 496"/>
                <p:cNvSpPr/>
                <p:nvPr/>
              </p:nvSpPr>
              <p:spPr>
                <a:xfrm>
                  <a:off x="2659120" y="5359680"/>
                  <a:ext cx="144016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Shape 497"/>
                <p:cNvSpPr/>
                <p:nvPr/>
              </p:nvSpPr>
              <p:spPr>
                <a:xfrm>
                  <a:off x="2631976" y="5517059"/>
                  <a:ext cx="144016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Shape 498"/>
                <p:cNvSpPr/>
                <p:nvPr/>
              </p:nvSpPr>
              <p:spPr>
                <a:xfrm>
                  <a:off x="2606146" y="5661162"/>
                  <a:ext cx="144016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Shape 499"/>
                <p:cNvSpPr/>
                <p:nvPr/>
              </p:nvSpPr>
              <p:spPr>
                <a:xfrm>
                  <a:off x="2898803" y="4151568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Shape 500"/>
                <p:cNvSpPr/>
                <p:nvPr/>
              </p:nvSpPr>
              <p:spPr>
                <a:xfrm>
                  <a:off x="2547391" y="5805264"/>
                  <a:ext cx="144016" cy="144016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Shape 501"/>
                <p:cNvSpPr/>
                <p:nvPr/>
              </p:nvSpPr>
              <p:spPr>
                <a:xfrm>
                  <a:off x="2475383" y="5949280"/>
                  <a:ext cx="144016" cy="144016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Shape 502"/>
                <p:cNvSpPr/>
                <p:nvPr/>
              </p:nvSpPr>
              <p:spPr>
                <a:xfrm>
                  <a:off x="2403375" y="5805264"/>
                  <a:ext cx="144016" cy="144016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Shape 503"/>
                <p:cNvSpPr/>
                <p:nvPr/>
              </p:nvSpPr>
              <p:spPr>
                <a:xfrm>
                  <a:off x="2350727" y="5661246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Shape 504"/>
                <p:cNvSpPr/>
                <p:nvPr/>
              </p:nvSpPr>
              <p:spPr>
                <a:xfrm>
                  <a:off x="2318573" y="5517228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Shape 505"/>
                <p:cNvSpPr/>
                <p:nvPr/>
              </p:nvSpPr>
              <p:spPr>
                <a:xfrm>
                  <a:off x="2284704" y="5362338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Shape 507"/>
                <p:cNvSpPr/>
                <p:nvPr/>
              </p:nvSpPr>
              <p:spPr>
                <a:xfrm>
                  <a:off x="2259359" y="5212882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Shape 508"/>
                <p:cNvSpPr/>
                <p:nvPr/>
              </p:nvSpPr>
              <p:spPr>
                <a:xfrm>
                  <a:off x="2227546" y="5042440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Shape 509"/>
                <p:cNvSpPr/>
                <p:nvPr/>
              </p:nvSpPr>
              <p:spPr>
                <a:xfrm>
                  <a:off x="2199544" y="4881608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Shape 510"/>
                <p:cNvSpPr/>
                <p:nvPr/>
              </p:nvSpPr>
              <p:spPr>
                <a:xfrm>
                  <a:off x="2174515" y="4739776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Shape 511"/>
                <p:cNvSpPr/>
                <p:nvPr/>
              </p:nvSpPr>
              <p:spPr>
                <a:xfrm>
                  <a:off x="2146767" y="4593574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Shape 512"/>
                <p:cNvSpPr/>
                <p:nvPr/>
              </p:nvSpPr>
              <p:spPr>
                <a:xfrm>
                  <a:off x="2115343" y="4437112"/>
                  <a:ext cx="144016" cy="144016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Shape 513"/>
                <p:cNvSpPr/>
                <p:nvPr/>
              </p:nvSpPr>
              <p:spPr>
                <a:xfrm>
                  <a:off x="2083531" y="4293816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" name="Shape 514"/>
                <p:cNvSpPr/>
                <p:nvPr/>
              </p:nvSpPr>
              <p:spPr>
                <a:xfrm>
                  <a:off x="2051593" y="4149079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5" name="Shape 515"/>
              <p:cNvSpPr/>
              <p:nvPr/>
            </p:nvSpPr>
            <p:spPr>
              <a:xfrm>
                <a:off x="2987824" y="4293096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Shape 516"/>
              <p:cNvSpPr/>
              <p:nvPr/>
            </p:nvSpPr>
            <p:spPr>
              <a:xfrm>
                <a:off x="2915816" y="4437112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Shape 517"/>
              <p:cNvSpPr/>
              <p:nvPr/>
            </p:nvSpPr>
            <p:spPr>
              <a:xfrm>
                <a:off x="2915816" y="4581128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Shape 518"/>
              <p:cNvSpPr/>
              <p:nvPr/>
            </p:nvSpPr>
            <p:spPr>
              <a:xfrm>
                <a:off x="2915816" y="4725144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Shape 519"/>
              <p:cNvSpPr/>
              <p:nvPr/>
            </p:nvSpPr>
            <p:spPr>
              <a:xfrm>
                <a:off x="2843808" y="4797151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Shape 520"/>
              <p:cNvSpPr/>
              <p:nvPr/>
            </p:nvSpPr>
            <p:spPr>
              <a:xfrm>
                <a:off x="2843808" y="4941167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Shape 521"/>
              <p:cNvSpPr/>
              <p:nvPr/>
            </p:nvSpPr>
            <p:spPr>
              <a:xfrm>
                <a:off x="2843808" y="5085183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Shape 522"/>
              <p:cNvSpPr/>
              <p:nvPr/>
            </p:nvSpPr>
            <p:spPr>
              <a:xfrm>
                <a:off x="2771800" y="5229200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Shape 523"/>
              <p:cNvSpPr/>
              <p:nvPr/>
            </p:nvSpPr>
            <p:spPr>
              <a:xfrm>
                <a:off x="2771800" y="5373216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Shape 524"/>
              <p:cNvSpPr/>
              <p:nvPr/>
            </p:nvSpPr>
            <p:spPr>
              <a:xfrm>
                <a:off x="2699791" y="5517232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Shape 525"/>
              <p:cNvSpPr/>
              <p:nvPr/>
            </p:nvSpPr>
            <p:spPr>
              <a:xfrm>
                <a:off x="2699791" y="5661248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Shape 526"/>
              <p:cNvSpPr/>
              <p:nvPr/>
            </p:nvSpPr>
            <p:spPr>
              <a:xfrm>
                <a:off x="2699791" y="5805264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Shape 527"/>
              <p:cNvSpPr/>
              <p:nvPr/>
            </p:nvSpPr>
            <p:spPr>
              <a:xfrm>
                <a:off x="2627783" y="5949280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Shape 528"/>
              <p:cNvSpPr/>
              <p:nvPr/>
            </p:nvSpPr>
            <p:spPr>
              <a:xfrm>
                <a:off x="2555775" y="6093296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Shape 529"/>
              <p:cNvSpPr/>
              <p:nvPr/>
            </p:nvSpPr>
            <p:spPr>
              <a:xfrm>
                <a:off x="1979711" y="4293096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Shape 530"/>
              <p:cNvSpPr/>
              <p:nvPr/>
            </p:nvSpPr>
            <p:spPr>
              <a:xfrm>
                <a:off x="2051719" y="4437112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Shape 531"/>
              <p:cNvSpPr/>
              <p:nvPr/>
            </p:nvSpPr>
            <p:spPr>
              <a:xfrm>
                <a:off x="2051719" y="4581128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Shape 532"/>
              <p:cNvSpPr/>
              <p:nvPr/>
            </p:nvSpPr>
            <p:spPr>
              <a:xfrm>
                <a:off x="2051719" y="4725144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Shape 533"/>
              <p:cNvSpPr/>
              <p:nvPr/>
            </p:nvSpPr>
            <p:spPr>
              <a:xfrm>
                <a:off x="2123727" y="4869160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Shape 534"/>
              <p:cNvSpPr/>
              <p:nvPr/>
            </p:nvSpPr>
            <p:spPr>
              <a:xfrm>
                <a:off x="2195735" y="5013176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Shape 535"/>
              <p:cNvSpPr/>
              <p:nvPr/>
            </p:nvSpPr>
            <p:spPr>
              <a:xfrm>
                <a:off x="2195735" y="5157192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Shape 536"/>
              <p:cNvSpPr/>
              <p:nvPr/>
            </p:nvSpPr>
            <p:spPr>
              <a:xfrm>
                <a:off x="2123727" y="5301207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Shape 537"/>
              <p:cNvSpPr/>
              <p:nvPr/>
            </p:nvSpPr>
            <p:spPr>
              <a:xfrm>
                <a:off x="2195735" y="5373216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Shape 538"/>
              <p:cNvSpPr/>
              <p:nvPr/>
            </p:nvSpPr>
            <p:spPr>
              <a:xfrm>
                <a:off x="2267743" y="5517232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Shape 539"/>
              <p:cNvSpPr/>
              <p:nvPr/>
            </p:nvSpPr>
            <p:spPr>
              <a:xfrm>
                <a:off x="2195735" y="5661248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Shape 540"/>
              <p:cNvSpPr/>
              <p:nvPr/>
            </p:nvSpPr>
            <p:spPr>
              <a:xfrm>
                <a:off x="2267743" y="5805264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Shape 541"/>
              <p:cNvSpPr/>
              <p:nvPr/>
            </p:nvSpPr>
            <p:spPr>
              <a:xfrm>
                <a:off x="2339751" y="5949280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Shape 542"/>
              <p:cNvSpPr/>
              <p:nvPr/>
            </p:nvSpPr>
            <p:spPr>
              <a:xfrm>
                <a:off x="2411759" y="6093296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6" name="Shape 696"/>
            <p:cNvSpPr/>
            <p:nvPr/>
          </p:nvSpPr>
          <p:spPr>
            <a:xfrm>
              <a:off x="8104941" y="3680634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Shape 697"/>
            <p:cNvSpPr/>
            <p:nvPr/>
          </p:nvSpPr>
          <p:spPr>
            <a:xfrm>
              <a:off x="8051516" y="3787484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Shape 698"/>
            <p:cNvSpPr/>
            <p:nvPr/>
          </p:nvSpPr>
          <p:spPr>
            <a:xfrm>
              <a:off x="8051516" y="3894334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Shape 699"/>
            <p:cNvSpPr/>
            <p:nvPr/>
          </p:nvSpPr>
          <p:spPr>
            <a:xfrm>
              <a:off x="8051516" y="4001184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Shape 700"/>
            <p:cNvSpPr/>
            <p:nvPr/>
          </p:nvSpPr>
          <p:spPr>
            <a:xfrm>
              <a:off x="7998091" y="4054609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Shape 701"/>
            <p:cNvSpPr/>
            <p:nvPr/>
          </p:nvSpPr>
          <p:spPr>
            <a:xfrm>
              <a:off x="7998091" y="4161461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Shape 702"/>
            <p:cNvSpPr/>
            <p:nvPr/>
          </p:nvSpPr>
          <p:spPr>
            <a:xfrm>
              <a:off x="7998091" y="4268312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Shape 703"/>
            <p:cNvSpPr/>
            <p:nvPr/>
          </p:nvSpPr>
          <p:spPr>
            <a:xfrm>
              <a:off x="7944665" y="4375162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Shape 704"/>
            <p:cNvSpPr/>
            <p:nvPr/>
          </p:nvSpPr>
          <p:spPr>
            <a:xfrm>
              <a:off x="7944665" y="4482012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Shape 705"/>
            <p:cNvSpPr/>
            <p:nvPr/>
          </p:nvSpPr>
          <p:spPr>
            <a:xfrm>
              <a:off x="7891240" y="4588862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Shape 706"/>
            <p:cNvSpPr/>
            <p:nvPr/>
          </p:nvSpPr>
          <p:spPr>
            <a:xfrm>
              <a:off x="7891240" y="4695714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Shape 707"/>
            <p:cNvSpPr/>
            <p:nvPr/>
          </p:nvSpPr>
          <p:spPr>
            <a:xfrm>
              <a:off x="7891240" y="4802564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Shape 708"/>
            <p:cNvSpPr/>
            <p:nvPr/>
          </p:nvSpPr>
          <p:spPr>
            <a:xfrm>
              <a:off x="7837815" y="4909414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Shape 709"/>
            <p:cNvSpPr/>
            <p:nvPr/>
          </p:nvSpPr>
          <p:spPr>
            <a:xfrm>
              <a:off x="7784390" y="5016264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Shape 710"/>
            <p:cNvSpPr/>
            <p:nvPr/>
          </p:nvSpPr>
          <p:spPr>
            <a:xfrm>
              <a:off x="7183725" y="3684409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Shape 711"/>
            <p:cNvSpPr/>
            <p:nvPr/>
          </p:nvSpPr>
          <p:spPr>
            <a:xfrm>
              <a:off x="7237150" y="3791259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Shape 712"/>
            <p:cNvSpPr/>
            <p:nvPr/>
          </p:nvSpPr>
          <p:spPr>
            <a:xfrm>
              <a:off x="7237150" y="3898111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Shape 713"/>
            <p:cNvSpPr/>
            <p:nvPr/>
          </p:nvSpPr>
          <p:spPr>
            <a:xfrm>
              <a:off x="7237150" y="4004961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Shape 714"/>
            <p:cNvSpPr/>
            <p:nvPr/>
          </p:nvSpPr>
          <p:spPr>
            <a:xfrm>
              <a:off x="7290577" y="4111812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Shape 715"/>
            <p:cNvSpPr/>
            <p:nvPr/>
          </p:nvSpPr>
          <p:spPr>
            <a:xfrm>
              <a:off x="7344002" y="4218662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Shape 716"/>
            <p:cNvSpPr/>
            <p:nvPr/>
          </p:nvSpPr>
          <p:spPr>
            <a:xfrm>
              <a:off x="7344002" y="4325512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Shape 717"/>
            <p:cNvSpPr/>
            <p:nvPr/>
          </p:nvSpPr>
          <p:spPr>
            <a:xfrm>
              <a:off x="7290577" y="4432362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Shape 718"/>
            <p:cNvSpPr/>
            <p:nvPr/>
          </p:nvSpPr>
          <p:spPr>
            <a:xfrm>
              <a:off x="7344002" y="4485789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Shape 719"/>
            <p:cNvSpPr/>
            <p:nvPr/>
          </p:nvSpPr>
          <p:spPr>
            <a:xfrm>
              <a:off x="7397427" y="4592639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Shape 720"/>
            <p:cNvSpPr/>
            <p:nvPr/>
          </p:nvSpPr>
          <p:spPr>
            <a:xfrm>
              <a:off x="7344002" y="4699489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Shape 721"/>
            <p:cNvSpPr/>
            <p:nvPr/>
          </p:nvSpPr>
          <p:spPr>
            <a:xfrm>
              <a:off x="7397427" y="4806339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Shape 722"/>
            <p:cNvSpPr/>
            <p:nvPr/>
          </p:nvSpPr>
          <p:spPr>
            <a:xfrm>
              <a:off x="7450852" y="4913191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Shape 723"/>
            <p:cNvSpPr/>
            <p:nvPr/>
          </p:nvSpPr>
          <p:spPr>
            <a:xfrm>
              <a:off x="7504277" y="5020041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Shape 724"/>
            <p:cNvSpPr/>
            <p:nvPr/>
          </p:nvSpPr>
          <p:spPr>
            <a:xfrm>
              <a:off x="7702997" y="5106305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Shape 725"/>
            <p:cNvSpPr/>
            <p:nvPr/>
          </p:nvSpPr>
          <p:spPr>
            <a:xfrm>
              <a:off x="7594068" y="5114711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roup 285"/>
          <p:cNvGrpSpPr/>
          <p:nvPr/>
        </p:nvGrpSpPr>
        <p:grpSpPr>
          <a:xfrm>
            <a:off x="4824250" y="4587071"/>
            <a:ext cx="1471094" cy="1782999"/>
            <a:chOff x="3635624" y="3616174"/>
            <a:chExt cx="1471094" cy="1782999"/>
          </a:xfrm>
        </p:grpSpPr>
        <p:grpSp>
          <p:nvGrpSpPr>
            <p:cNvPr id="287" name="Shape 485"/>
            <p:cNvGrpSpPr/>
            <p:nvPr/>
          </p:nvGrpSpPr>
          <p:grpSpPr>
            <a:xfrm>
              <a:off x="3980742" y="3616174"/>
              <a:ext cx="854806" cy="1549334"/>
              <a:chOff x="1979711" y="4149079"/>
              <a:chExt cx="1152129" cy="2088233"/>
            </a:xfrm>
          </p:grpSpPr>
          <p:grpSp>
            <p:nvGrpSpPr>
              <p:cNvPr id="328" name="Shape 486"/>
              <p:cNvGrpSpPr/>
              <p:nvPr/>
            </p:nvGrpSpPr>
            <p:grpSpPr>
              <a:xfrm>
                <a:off x="2051593" y="4149079"/>
                <a:ext cx="991227" cy="1944217"/>
                <a:chOff x="2051593" y="4149079"/>
                <a:chExt cx="991227" cy="1944217"/>
              </a:xfrm>
            </p:grpSpPr>
            <p:sp>
              <p:nvSpPr>
                <p:cNvPr id="359" name="Shape 487"/>
                <p:cNvSpPr/>
                <p:nvPr/>
              </p:nvSpPr>
              <p:spPr>
                <a:xfrm rot="10800000" flipH="1">
                  <a:off x="2187351" y="4149080"/>
                  <a:ext cx="720080" cy="180019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DD2E1"/>
                </a:solidFill>
                <a:ln w="9525" cap="flat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0" name="Shape 488"/>
                <p:cNvSpPr/>
                <p:nvPr/>
              </p:nvSpPr>
              <p:spPr>
                <a:xfrm>
                  <a:off x="2869903" y="4299364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1" name="Shape 489"/>
                <p:cNvSpPr/>
                <p:nvPr/>
              </p:nvSpPr>
              <p:spPr>
                <a:xfrm>
                  <a:off x="2841632" y="4457068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" name="Shape 490"/>
                <p:cNvSpPr/>
                <p:nvPr/>
              </p:nvSpPr>
              <p:spPr>
                <a:xfrm>
                  <a:off x="2812900" y="4612392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" name="Shape 491"/>
                <p:cNvSpPr/>
                <p:nvPr/>
              </p:nvSpPr>
              <p:spPr>
                <a:xfrm>
                  <a:off x="2776897" y="4761260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" name="Shape 493"/>
                <p:cNvSpPr/>
                <p:nvPr/>
              </p:nvSpPr>
              <p:spPr>
                <a:xfrm>
                  <a:off x="2744211" y="4909056"/>
                  <a:ext cx="144016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" name="Shape 494"/>
                <p:cNvSpPr/>
                <p:nvPr/>
              </p:nvSpPr>
              <p:spPr>
                <a:xfrm>
                  <a:off x="2716129" y="5058914"/>
                  <a:ext cx="144016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" name="Shape 495"/>
                <p:cNvSpPr/>
                <p:nvPr/>
              </p:nvSpPr>
              <p:spPr>
                <a:xfrm>
                  <a:off x="2691407" y="5208895"/>
                  <a:ext cx="144016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" name="Shape 496"/>
                <p:cNvSpPr/>
                <p:nvPr/>
              </p:nvSpPr>
              <p:spPr>
                <a:xfrm>
                  <a:off x="2659120" y="5359680"/>
                  <a:ext cx="144016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" name="Shape 497"/>
                <p:cNvSpPr/>
                <p:nvPr/>
              </p:nvSpPr>
              <p:spPr>
                <a:xfrm>
                  <a:off x="2631976" y="5517059"/>
                  <a:ext cx="144016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" name="Shape 498"/>
                <p:cNvSpPr/>
                <p:nvPr/>
              </p:nvSpPr>
              <p:spPr>
                <a:xfrm>
                  <a:off x="2606146" y="5661162"/>
                  <a:ext cx="144016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" name="Shape 499"/>
                <p:cNvSpPr/>
                <p:nvPr/>
              </p:nvSpPr>
              <p:spPr>
                <a:xfrm>
                  <a:off x="2898803" y="4151568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1" name="Shape 500"/>
                <p:cNvSpPr/>
                <p:nvPr/>
              </p:nvSpPr>
              <p:spPr>
                <a:xfrm>
                  <a:off x="2547391" y="5805264"/>
                  <a:ext cx="144016" cy="144016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" name="Shape 501"/>
                <p:cNvSpPr/>
                <p:nvPr/>
              </p:nvSpPr>
              <p:spPr>
                <a:xfrm>
                  <a:off x="2475383" y="5949280"/>
                  <a:ext cx="144016" cy="144016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" name="Shape 502"/>
                <p:cNvSpPr/>
                <p:nvPr/>
              </p:nvSpPr>
              <p:spPr>
                <a:xfrm>
                  <a:off x="2403375" y="5805264"/>
                  <a:ext cx="144016" cy="144016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" name="Shape 503"/>
                <p:cNvSpPr/>
                <p:nvPr/>
              </p:nvSpPr>
              <p:spPr>
                <a:xfrm>
                  <a:off x="2350727" y="5661246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5" name="Shape 504"/>
                <p:cNvSpPr/>
                <p:nvPr/>
              </p:nvSpPr>
              <p:spPr>
                <a:xfrm>
                  <a:off x="2318573" y="5517228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" name="Shape 505"/>
                <p:cNvSpPr/>
                <p:nvPr/>
              </p:nvSpPr>
              <p:spPr>
                <a:xfrm>
                  <a:off x="2284704" y="5362338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7" name="Shape 507"/>
                <p:cNvSpPr/>
                <p:nvPr/>
              </p:nvSpPr>
              <p:spPr>
                <a:xfrm>
                  <a:off x="2259359" y="5212882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8" name="Shape 508"/>
                <p:cNvSpPr/>
                <p:nvPr/>
              </p:nvSpPr>
              <p:spPr>
                <a:xfrm>
                  <a:off x="2227546" y="5042440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9" name="Shape 509"/>
                <p:cNvSpPr/>
                <p:nvPr/>
              </p:nvSpPr>
              <p:spPr>
                <a:xfrm>
                  <a:off x="2199544" y="4881608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0" name="Shape 510"/>
                <p:cNvSpPr/>
                <p:nvPr/>
              </p:nvSpPr>
              <p:spPr>
                <a:xfrm>
                  <a:off x="2174515" y="4739776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1" name="Shape 511"/>
                <p:cNvSpPr/>
                <p:nvPr/>
              </p:nvSpPr>
              <p:spPr>
                <a:xfrm>
                  <a:off x="2146767" y="4593574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2" name="Shape 512"/>
                <p:cNvSpPr/>
                <p:nvPr/>
              </p:nvSpPr>
              <p:spPr>
                <a:xfrm>
                  <a:off x="2115343" y="4437112"/>
                  <a:ext cx="144016" cy="144016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3" name="Shape 513"/>
                <p:cNvSpPr/>
                <p:nvPr/>
              </p:nvSpPr>
              <p:spPr>
                <a:xfrm>
                  <a:off x="2083531" y="4293816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4" name="Shape 514"/>
                <p:cNvSpPr/>
                <p:nvPr/>
              </p:nvSpPr>
              <p:spPr>
                <a:xfrm>
                  <a:off x="2051593" y="4149079"/>
                  <a:ext cx="144017" cy="144017"/>
                </a:xfrm>
                <a:prstGeom prst="ellipse">
                  <a:avLst/>
                </a:prstGeom>
                <a:solidFill>
                  <a:srgbClr val="99CCFF"/>
                </a:solidFill>
                <a:ln w="9525" cap="flat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29" name="Shape 515"/>
              <p:cNvSpPr/>
              <p:nvPr/>
            </p:nvSpPr>
            <p:spPr>
              <a:xfrm>
                <a:off x="2987824" y="4293096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Shape 516"/>
              <p:cNvSpPr/>
              <p:nvPr/>
            </p:nvSpPr>
            <p:spPr>
              <a:xfrm>
                <a:off x="2915816" y="4437112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Shape 517"/>
              <p:cNvSpPr/>
              <p:nvPr/>
            </p:nvSpPr>
            <p:spPr>
              <a:xfrm>
                <a:off x="2915816" y="4581128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Shape 518"/>
              <p:cNvSpPr/>
              <p:nvPr/>
            </p:nvSpPr>
            <p:spPr>
              <a:xfrm>
                <a:off x="2915816" y="4725144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Shape 519"/>
              <p:cNvSpPr/>
              <p:nvPr/>
            </p:nvSpPr>
            <p:spPr>
              <a:xfrm>
                <a:off x="2843808" y="4797151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Shape 520"/>
              <p:cNvSpPr/>
              <p:nvPr/>
            </p:nvSpPr>
            <p:spPr>
              <a:xfrm>
                <a:off x="2843808" y="4941167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Shape 521"/>
              <p:cNvSpPr/>
              <p:nvPr/>
            </p:nvSpPr>
            <p:spPr>
              <a:xfrm>
                <a:off x="2843808" y="5085183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Shape 522"/>
              <p:cNvSpPr/>
              <p:nvPr/>
            </p:nvSpPr>
            <p:spPr>
              <a:xfrm>
                <a:off x="2771800" y="5229200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Shape 523"/>
              <p:cNvSpPr/>
              <p:nvPr/>
            </p:nvSpPr>
            <p:spPr>
              <a:xfrm>
                <a:off x="2771800" y="5373216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Shape 524"/>
              <p:cNvSpPr/>
              <p:nvPr/>
            </p:nvSpPr>
            <p:spPr>
              <a:xfrm>
                <a:off x="2699791" y="5517232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Shape 525"/>
              <p:cNvSpPr/>
              <p:nvPr/>
            </p:nvSpPr>
            <p:spPr>
              <a:xfrm>
                <a:off x="2699791" y="5661248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Shape 526"/>
              <p:cNvSpPr/>
              <p:nvPr/>
            </p:nvSpPr>
            <p:spPr>
              <a:xfrm>
                <a:off x="2699791" y="5805264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Shape 527"/>
              <p:cNvSpPr/>
              <p:nvPr/>
            </p:nvSpPr>
            <p:spPr>
              <a:xfrm>
                <a:off x="2627783" y="5949280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Shape 528"/>
              <p:cNvSpPr/>
              <p:nvPr/>
            </p:nvSpPr>
            <p:spPr>
              <a:xfrm>
                <a:off x="2555775" y="6093296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Shape 529"/>
              <p:cNvSpPr/>
              <p:nvPr/>
            </p:nvSpPr>
            <p:spPr>
              <a:xfrm>
                <a:off x="1979711" y="4293096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Shape 530"/>
              <p:cNvSpPr/>
              <p:nvPr/>
            </p:nvSpPr>
            <p:spPr>
              <a:xfrm>
                <a:off x="2051719" y="4437112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Shape 531"/>
              <p:cNvSpPr/>
              <p:nvPr/>
            </p:nvSpPr>
            <p:spPr>
              <a:xfrm>
                <a:off x="2051719" y="4581128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Shape 532"/>
              <p:cNvSpPr/>
              <p:nvPr/>
            </p:nvSpPr>
            <p:spPr>
              <a:xfrm>
                <a:off x="2051719" y="4725144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Shape 533"/>
              <p:cNvSpPr/>
              <p:nvPr/>
            </p:nvSpPr>
            <p:spPr>
              <a:xfrm>
                <a:off x="2123727" y="4869160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Shape 534"/>
              <p:cNvSpPr/>
              <p:nvPr/>
            </p:nvSpPr>
            <p:spPr>
              <a:xfrm>
                <a:off x="2195735" y="5013176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Shape 535"/>
              <p:cNvSpPr/>
              <p:nvPr/>
            </p:nvSpPr>
            <p:spPr>
              <a:xfrm>
                <a:off x="2195735" y="5157192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Shape 536"/>
              <p:cNvSpPr/>
              <p:nvPr/>
            </p:nvSpPr>
            <p:spPr>
              <a:xfrm>
                <a:off x="2123727" y="5301207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Shape 537"/>
              <p:cNvSpPr/>
              <p:nvPr/>
            </p:nvSpPr>
            <p:spPr>
              <a:xfrm>
                <a:off x="2195735" y="5373216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Shape 538"/>
              <p:cNvSpPr/>
              <p:nvPr/>
            </p:nvSpPr>
            <p:spPr>
              <a:xfrm>
                <a:off x="2267743" y="5517232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Shape 539"/>
              <p:cNvSpPr/>
              <p:nvPr/>
            </p:nvSpPr>
            <p:spPr>
              <a:xfrm>
                <a:off x="2195735" y="5661248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Shape 540"/>
              <p:cNvSpPr/>
              <p:nvPr/>
            </p:nvSpPr>
            <p:spPr>
              <a:xfrm>
                <a:off x="2267743" y="5805264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Shape 541"/>
              <p:cNvSpPr/>
              <p:nvPr/>
            </p:nvSpPr>
            <p:spPr>
              <a:xfrm>
                <a:off x="2339751" y="5949280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Shape 542"/>
              <p:cNvSpPr/>
              <p:nvPr/>
            </p:nvSpPr>
            <p:spPr>
              <a:xfrm>
                <a:off x="2411759" y="6093296"/>
                <a:ext cx="144016" cy="144016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8" name="Shape 605"/>
            <p:cNvSpPr/>
            <p:nvPr/>
          </p:nvSpPr>
          <p:spPr>
            <a:xfrm>
              <a:off x="4809204" y="3723027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Shape 606"/>
            <p:cNvSpPr/>
            <p:nvPr/>
          </p:nvSpPr>
          <p:spPr>
            <a:xfrm>
              <a:off x="4755779" y="3829877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Shape 607"/>
            <p:cNvSpPr/>
            <p:nvPr/>
          </p:nvSpPr>
          <p:spPr>
            <a:xfrm>
              <a:off x="4755779" y="3936727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Shape 608"/>
            <p:cNvSpPr/>
            <p:nvPr/>
          </p:nvSpPr>
          <p:spPr>
            <a:xfrm>
              <a:off x="4755779" y="4043577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Shape 609"/>
            <p:cNvSpPr/>
            <p:nvPr/>
          </p:nvSpPr>
          <p:spPr>
            <a:xfrm>
              <a:off x="4702354" y="4097002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Shape 610"/>
            <p:cNvSpPr/>
            <p:nvPr/>
          </p:nvSpPr>
          <p:spPr>
            <a:xfrm>
              <a:off x="4702354" y="4203854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Shape 611"/>
            <p:cNvSpPr/>
            <p:nvPr/>
          </p:nvSpPr>
          <p:spPr>
            <a:xfrm>
              <a:off x="4702354" y="4310705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Shape 612"/>
            <p:cNvSpPr/>
            <p:nvPr/>
          </p:nvSpPr>
          <p:spPr>
            <a:xfrm>
              <a:off x="4648928" y="4417555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Shape 613"/>
            <p:cNvSpPr/>
            <p:nvPr/>
          </p:nvSpPr>
          <p:spPr>
            <a:xfrm>
              <a:off x="4648928" y="4524405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Shape 614"/>
            <p:cNvSpPr/>
            <p:nvPr/>
          </p:nvSpPr>
          <p:spPr>
            <a:xfrm>
              <a:off x="4595503" y="4631255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Shape 615"/>
            <p:cNvSpPr/>
            <p:nvPr/>
          </p:nvSpPr>
          <p:spPr>
            <a:xfrm>
              <a:off x="4595503" y="4738107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Shape 616"/>
            <p:cNvSpPr/>
            <p:nvPr/>
          </p:nvSpPr>
          <p:spPr>
            <a:xfrm>
              <a:off x="4595503" y="4844957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Shape 617"/>
            <p:cNvSpPr/>
            <p:nvPr/>
          </p:nvSpPr>
          <p:spPr>
            <a:xfrm>
              <a:off x="4542078" y="4951807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Shape 618"/>
            <p:cNvSpPr/>
            <p:nvPr/>
          </p:nvSpPr>
          <p:spPr>
            <a:xfrm>
              <a:off x="4488653" y="5058657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Shape 619"/>
            <p:cNvSpPr/>
            <p:nvPr/>
          </p:nvSpPr>
          <p:spPr>
            <a:xfrm>
              <a:off x="3887988" y="3726802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Shape 620"/>
            <p:cNvSpPr/>
            <p:nvPr/>
          </p:nvSpPr>
          <p:spPr>
            <a:xfrm>
              <a:off x="3941413" y="3833652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Shape 621"/>
            <p:cNvSpPr/>
            <p:nvPr/>
          </p:nvSpPr>
          <p:spPr>
            <a:xfrm>
              <a:off x="3941413" y="3940504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Shape 622"/>
            <p:cNvSpPr/>
            <p:nvPr/>
          </p:nvSpPr>
          <p:spPr>
            <a:xfrm>
              <a:off x="3941413" y="4047354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Shape 623"/>
            <p:cNvSpPr/>
            <p:nvPr/>
          </p:nvSpPr>
          <p:spPr>
            <a:xfrm>
              <a:off x="3994840" y="4154205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Shape 624"/>
            <p:cNvSpPr/>
            <p:nvPr/>
          </p:nvSpPr>
          <p:spPr>
            <a:xfrm>
              <a:off x="4048265" y="4261055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Shape 625"/>
            <p:cNvSpPr/>
            <p:nvPr/>
          </p:nvSpPr>
          <p:spPr>
            <a:xfrm>
              <a:off x="4048265" y="4367905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Shape 626"/>
            <p:cNvSpPr/>
            <p:nvPr/>
          </p:nvSpPr>
          <p:spPr>
            <a:xfrm>
              <a:off x="3994840" y="4474755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Shape 627"/>
            <p:cNvSpPr/>
            <p:nvPr/>
          </p:nvSpPr>
          <p:spPr>
            <a:xfrm>
              <a:off x="4048265" y="4528182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Shape 628"/>
            <p:cNvSpPr/>
            <p:nvPr/>
          </p:nvSpPr>
          <p:spPr>
            <a:xfrm>
              <a:off x="4101690" y="4635032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Shape 629"/>
            <p:cNvSpPr/>
            <p:nvPr/>
          </p:nvSpPr>
          <p:spPr>
            <a:xfrm>
              <a:off x="4048265" y="4741882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Shape 630"/>
            <p:cNvSpPr/>
            <p:nvPr/>
          </p:nvSpPr>
          <p:spPr>
            <a:xfrm>
              <a:off x="4101690" y="4848732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Shape 631"/>
            <p:cNvSpPr/>
            <p:nvPr/>
          </p:nvSpPr>
          <p:spPr>
            <a:xfrm>
              <a:off x="4155115" y="4955584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Shape 632"/>
            <p:cNvSpPr/>
            <p:nvPr/>
          </p:nvSpPr>
          <p:spPr>
            <a:xfrm>
              <a:off x="4208540" y="5062434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Shape 633"/>
            <p:cNvSpPr/>
            <p:nvPr/>
          </p:nvSpPr>
          <p:spPr>
            <a:xfrm>
              <a:off x="4407260" y="5148698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Shape 634"/>
            <p:cNvSpPr/>
            <p:nvPr/>
          </p:nvSpPr>
          <p:spPr>
            <a:xfrm>
              <a:off x="4298331" y="5157104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Shape 613"/>
            <p:cNvSpPr/>
            <p:nvPr/>
          </p:nvSpPr>
          <p:spPr>
            <a:xfrm>
              <a:off x="4928912" y="4877331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Shape 613"/>
            <p:cNvSpPr/>
            <p:nvPr/>
          </p:nvSpPr>
          <p:spPr>
            <a:xfrm>
              <a:off x="3733933" y="4978518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Shape 613"/>
            <p:cNvSpPr/>
            <p:nvPr/>
          </p:nvSpPr>
          <p:spPr>
            <a:xfrm>
              <a:off x="3635624" y="4651468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Shape 613"/>
            <p:cNvSpPr/>
            <p:nvPr/>
          </p:nvSpPr>
          <p:spPr>
            <a:xfrm>
              <a:off x="4909591" y="4436195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Shape 613"/>
            <p:cNvSpPr/>
            <p:nvPr/>
          </p:nvSpPr>
          <p:spPr>
            <a:xfrm>
              <a:off x="4999867" y="5262121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3" name="Shape 426"/>
            <p:cNvCxnSpPr/>
            <p:nvPr/>
          </p:nvCxnSpPr>
          <p:spPr>
            <a:xfrm flipH="1">
              <a:off x="4737097" y="4947116"/>
              <a:ext cx="132169" cy="17106"/>
            </a:xfrm>
            <a:prstGeom prst="straightConnector1">
              <a:avLst/>
            </a:prstGeom>
            <a:noFill/>
            <a:ln w="9525" cap="flat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24" name="Shape 426"/>
            <p:cNvCxnSpPr/>
            <p:nvPr/>
          </p:nvCxnSpPr>
          <p:spPr>
            <a:xfrm flipV="1">
              <a:off x="3885500" y="4947273"/>
              <a:ext cx="199604" cy="67806"/>
            </a:xfrm>
            <a:prstGeom prst="straightConnector1">
              <a:avLst/>
            </a:prstGeom>
            <a:noFill/>
            <a:ln w="9525" cap="flat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25" name="Shape 426"/>
            <p:cNvCxnSpPr/>
            <p:nvPr/>
          </p:nvCxnSpPr>
          <p:spPr>
            <a:xfrm flipV="1">
              <a:off x="3784451" y="4704894"/>
              <a:ext cx="148957" cy="6370"/>
            </a:xfrm>
            <a:prstGeom prst="straightConnector1">
              <a:avLst/>
            </a:prstGeom>
            <a:noFill/>
            <a:ln w="9525" cap="flat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26" name="Shape 613"/>
            <p:cNvSpPr/>
            <p:nvPr/>
          </p:nvSpPr>
          <p:spPr>
            <a:xfrm>
              <a:off x="3851555" y="5231533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Shape 613"/>
            <p:cNvSpPr/>
            <p:nvPr/>
          </p:nvSpPr>
          <p:spPr>
            <a:xfrm>
              <a:off x="4650972" y="5292322"/>
              <a:ext cx="106851" cy="106851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" name="Shape 480"/>
          <p:cNvSpPr/>
          <p:nvPr/>
        </p:nvSpPr>
        <p:spPr>
          <a:xfrm>
            <a:off x="4443186" y="4930789"/>
            <a:ext cx="273085" cy="8315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Shape 480"/>
          <p:cNvSpPr/>
          <p:nvPr/>
        </p:nvSpPr>
        <p:spPr>
          <a:xfrm>
            <a:off x="6394456" y="4933762"/>
            <a:ext cx="273085" cy="8315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Shape 432"/>
          <p:cNvSpPr txBox="1"/>
          <p:nvPr/>
        </p:nvSpPr>
        <p:spPr>
          <a:xfrm>
            <a:off x="4591195" y="6361624"/>
            <a:ext cx="198563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 dirty="0" smtClean="0">
                <a:latin typeface="Arial"/>
                <a:ea typeface="Arial"/>
                <a:cs typeface="Arial"/>
                <a:sym typeface="Arial"/>
              </a:rPr>
              <a:t>Antigen detection</a:t>
            </a:r>
            <a:endParaRPr lang="en-GB" sz="1400" b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Shape 432"/>
          <p:cNvSpPr txBox="1"/>
          <p:nvPr/>
        </p:nvSpPr>
        <p:spPr>
          <a:xfrm>
            <a:off x="6639713" y="6349288"/>
            <a:ext cx="198563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 dirty="0" smtClean="0">
                <a:latin typeface="Arial"/>
                <a:ea typeface="Arial"/>
                <a:cs typeface="Arial"/>
                <a:sym typeface="Arial"/>
              </a:rPr>
              <a:t>Signal</a:t>
            </a:r>
            <a:endParaRPr lang="en-GB" sz="1400" b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Shape 470"/>
          <p:cNvSpPr txBox="1"/>
          <p:nvPr/>
        </p:nvSpPr>
        <p:spPr>
          <a:xfrm>
            <a:off x="2239463" y="4151898"/>
            <a:ext cx="1331924" cy="3077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Antigen</a:t>
            </a:r>
            <a:endParaRPr lang="en-GB" sz="1400" b="0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Straight Connector 6"/>
          <p:cNvCxnSpPr>
            <a:stCxn id="389" idx="2"/>
            <a:endCxn id="430" idx="0"/>
          </p:cNvCxnSpPr>
          <p:nvPr/>
        </p:nvCxnSpPr>
        <p:spPr>
          <a:xfrm flipH="1">
            <a:off x="2897234" y="4459634"/>
            <a:ext cx="8191" cy="4204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0" name="Shape 470"/>
          <p:cNvSpPr txBox="1"/>
          <p:nvPr/>
        </p:nvSpPr>
        <p:spPr>
          <a:xfrm>
            <a:off x="4053412" y="3933424"/>
            <a:ext cx="1860941" cy="5231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Detection antibody</a:t>
            </a:r>
            <a:r>
              <a:rPr lang="en-GB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 + enzyme conjugate</a:t>
            </a:r>
            <a:endParaRPr lang="en-GB" sz="1400" b="0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1" name="Straight Connector 390"/>
          <p:cNvCxnSpPr>
            <a:stCxn id="390" idx="2"/>
            <a:endCxn id="392" idx="0"/>
          </p:cNvCxnSpPr>
          <p:nvPr/>
        </p:nvCxnSpPr>
        <p:spPr>
          <a:xfrm>
            <a:off x="4983883" y="4456604"/>
            <a:ext cx="1583" cy="4955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2" name="Shape 613"/>
          <p:cNvSpPr/>
          <p:nvPr/>
        </p:nvSpPr>
        <p:spPr>
          <a:xfrm>
            <a:off x="4932040" y="4952112"/>
            <a:ext cx="106851" cy="106851"/>
          </a:xfrm>
          <a:prstGeom prst="ellipse">
            <a:avLst/>
          </a:prstGeom>
          <a:solidFill>
            <a:srgbClr val="FFC000"/>
          </a:solidFill>
          <a:ln w="9525" cap="flat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="0" i="0" u="none" strike="noStrike" cap="none" baseline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Shape 470"/>
          <p:cNvSpPr txBox="1"/>
          <p:nvPr/>
        </p:nvSpPr>
        <p:spPr>
          <a:xfrm>
            <a:off x="6084168" y="3937153"/>
            <a:ext cx="1872291" cy="5231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Chromogenic substrate solution</a:t>
            </a:r>
            <a:endParaRPr lang="en-GB" sz="1400" b="0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4" name="Straight Connector 393"/>
          <p:cNvCxnSpPr>
            <a:stCxn id="393" idx="2"/>
          </p:cNvCxnSpPr>
          <p:nvPr/>
        </p:nvCxnSpPr>
        <p:spPr>
          <a:xfrm>
            <a:off x="7020314" y="4460333"/>
            <a:ext cx="0" cy="1959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36" y="1476621"/>
            <a:ext cx="2755004" cy="243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055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hape 73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Immunodiagnostics: proof of </a:t>
            </a:r>
            <a:r>
              <a:rPr lang="en-GB" dirty="0" smtClean="0"/>
              <a:t>principle method 1</a:t>
            </a:r>
            <a:endParaRPr lang="en-GB" dirty="0">
              <a:sym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32744"/>
            <a:ext cx="4861034" cy="3024336"/>
          </a:xfrm>
          <a:prstGeom prst="rect">
            <a:avLst/>
          </a:prstGeom>
        </p:spPr>
      </p:pic>
      <p:sp>
        <p:nvSpPr>
          <p:cNvPr id="8" name="Shape 335"/>
          <p:cNvSpPr txBox="1"/>
          <p:nvPr/>
        </p:nvSpPr>
        <p:spPr>
          <a:xfrm>
            <a:off x="463185" y="6274782"/>
            <a:ext cx="3872867" cy="2769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baseline="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Ng </a:t>
            </a:r>
            <a:r>
              <a:rPr lang="en-GB" sz="1200" b="0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et al. </a:t>
            </a:r>
            <a:r>
              <a:rPr lang="en-GB" sz="1200" b="0" i="1" u="none" strike="noStrike" cap="none" baseline="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Drug </a:t>
            </a:r>
            <a:r>
              <a:rPr lang="en-GB" sz="1200" b="0" i="1" u="none" strike="noStrike" cap="none" baseline="0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Deliv</a:t>
            </a:r>
            <a:r>
              <a:rPr lang="en-GB" sz="1200" b="0" i="1" u="none" strike="noStrike" cap="none" baseline="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b="0" i="1" u="none" strike="noStrike" cap="none" baseline="0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Transl</a:t>
            </a:r>
            <a:r>
              <a:rPr lang="en-GB" sz="1200" b="0" i="1" u="none" strike="noStrike" cap="none" baseline="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Res</a:t>
            </a:r>
            <a:r>
              <a:rPr lang="en-GB" sz="1200" b="0" u="none" strike="noStrike" cap="none" baseline="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200" b="0" i="0" u="none" strike="noStrike" cap="none" baseline="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2015</a:t>
            </a:r>
            <a:endParaRPr lang="en-GB" sz="1200" b="0" i="0" u="none" strike="noStrike" cap="none" baseline="0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58643" y="1996349"/>
            <a:ext cx="2928157" cy="4129814"/>
            <a:chOff x="5962590" y="1988840"/>
            <a:chExt cx="2928157" cy="412981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3" r="12603"/>
            <a:stretch/>
          </p:blipFill>
          <p:spPr>
            <a:xfrm>
              <a:off x="6093948" y="4216207"/>
              <a:ext cx="2214493" cy="190244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962590" y="1988840"/>
              <a:ext cx="292815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accent1">
                      <a:lumMod val="50000"/>
                    </a:schemeClr>
                  </a:solidFill>
                </a:rPr>
                <a:t>Problems:</a:t>
              </a:r>
            </a:p>
            <a:p>
              <a:r>
                <a:rPr lang="en-GB" dirty="0" smtClean="0">
                  <a:solidFill>
                    <a:schemeClr val="accent1">
                      <a:lumMod val="50000"/>
                    </a:schemeClr>
                  </a:solidFill>
                </a:rPr>
                <a:t>Signal dilution</a:t>
              </a:r>
            </a:p>
            <a:p>
              <a:r>
                <a:rPr lang="en-GB" dirty="0" smtClean="0">
                  <a:solidFill>
                    <a:schemeClr val="accent1">
                      <a:lumMod val="50000"/>
                    </a:schemeClr>
                  </a:solidFill>
                </a:rPr>
                <a:t>Matrix effect</a:t>
              </a:r>
            </a:p>
            <a:p>
              <a:endParaRPr lang="en-GB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r>
                <a:rPr lang="en-GB" b="1" dirty="0">
                  <a:solidFill>
                    <a:srgbClr val="FF0000"/>
                  </a:solidFill>
                </a:rPr>
                <a:t>C&amp;O:</a:t>
              </a:r>
            </a:p>
            <a:p>
              <a:r>
                <a:rPr lang="en-GB" dirty="0">
                  <a:solidFill>
                    <a:srgbClr val="FF0000"/>
                  </a:solidFill>
                </a:rPr>
                <a:t>Novel analytical platform </a:t>
              </a:r>
              <a:r>
                <a:rPr lang="en-GB" dirty="0" smtClean="0">
                  <a:solidFill>
                    <a:srgbClr val="FF0000"/>
                  </a:solidFill>
                </a:rPr>
                <a:t>development</a:t>
              </a:r>
              <a:endParaRPr lang="en-GB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00200"/>
            <a:ext cx="2016224" cy="161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021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Immunodiagnostics: proof of </a:t>
            </a:r>
            <a:r>
              <a:rPr lang="en-GB" dirty="0" smtClean="0"/>
              <a:t>principle method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Binary classification test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Qualitative (biomarker detected, or not)</a:t>
            </a:r>
          </a:p>
          <a:p>
            <a:pPr marL="0" indent="0">
              <a:buNone/>
            </a:pPr>
            <a:r>
              <a:rPr lang="en-GB" dirty="0" smtClean="0"/>
              <a:t>2D signal generated </a:t>
            </a:r>
            <a:r>
              <a:rPr lang="en-GB" dirty="0"/>
              <a:t>at microneedle </a:t>
            </a:r>
            <a:r>
              <a:rPr lang="en-GB" dirty="0" smtClean="0"/>
              <a:t>tip only ~ skin depth</a:t>
            </a:r>
          </a:p>
          <a:p>
            <a:pPr marL="0" indent="0">
              <a:buNone/>
            </a:pPr>
            <a:r>
              <a:rPr lang="en-GB" dirty="0" smtClean="0"/>
              <a:t>Concentrates signal</a:t>
            </a:r>
          </a:p>
          <a:p>
            <a:pPr marL="0" indent="0">
              <a:buNone/>
            </a:pPr>
            <a:r>
              <a:rPr lang="en-GB" dirty="0" smtClean="0"/>
              <a:t>Paper-based, facile, low-cost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9" r="19956" b="53552"/>
          <a:stretch/>
        </p:blipFill>
        <p:spPr>
          <a:xfrm>
            <a:off x="551384" y="3703443"/>
            <a:ext cx="4063906" cy="16697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445" y="3970563"/>
            <a:ext cx="1402653" cy="1402653"/>
          </a:xfrm>
          <a:prstGeom prst="rect">
            <a:avLst/>
          </a:prstGeom>
        </p:spPr>
      </p:pic>
      <p:sp>
        <p:nvSpPr>
          <p:cNvPr id="10" name="Shape 480"/>
          <p:cNvSpPr/>
          <p:nvPr/>
        </p:nvSpPr>
        <p:spPr>
          <a:xfrm>
            <a:off x="4677142" y="4260178"/>
            <a:ext cx="273085" cy="8315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1" t="17757" r="105" b="26379"/>
          <a:stretch/>
        </p:blipFill>
        <p:spPr>
          <a:xfrm>
            <a:off x="5070234" y="3933055"/>
            <a:ext cx="1440160" cy="1440161"/>
          </a:xfrm>
          <a:prstGeom prst="rect">
            <a:avLst/>
          </a:prstGeom>
        </p:spPr>
      </p:pic>
      <p:sp>
        <p:nvSpPr>
          <p:cNvPr id="12" name="Shape 480"/>
          <p:cNvSpPr/>
          <p:nvPr/>
        </p:nvSpPr>
        <p:spPr>
          <a:xfrm>
            <a:off x="6706360" y="4274521"/>
            <a:ext cx="273085" cy="8315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599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Immunodiagnostics: proof of </a:t>
            </a:r>
            <a:r>
              <a:rPr lang="en-GB" dirty="0" smtClean="0"/>
              <a:t>principle method 2</a:t>
            </a:r>
            <a:endParaRPr lang="en-GB" dirty="0"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Multiplex detection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Simultaneously analyse multiple biomarkers</a:t>
            </a:r>
          </a:p>
          <a:p>
            <a:pPr marL="0" indent="0">
              <a:buNone/>
            </a:pPr>
            <a:r>
              <a:rPr lang="en-GB" dirty="0" smtClean="0"/>
              <a:t>Incorporate experimental controls</a:t>
            </a:r>
          </a:p>
          <a:p>
            <a:pPr marL="0" indent="0">
              <a:buNone/>
            </a:pPr>
            <a:r>
              <a:rPr lang="en-GB" dirty="0" smtClean="0"/>
              <a:t>Quantification?</a:t>
            </a:r>
            <a:endParaRPr lang="en-GB" dirty="0"/>
          </a:p>
        </p:txBody>
      </p:sp>
      <p:sp>
        <p:nvSpPr>
          <p:cNvPr id="16" name="Right Arrow 15"/>
          <p:cNvSpPr/>
          <p:nvPr/>
        </p:nvSpPr>
        <p:spPr>
          <a:xfrm>
            <a:off x="2695543" y="4173647"/>
            <a:ext cx="432048" cy="46805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57200" y="5781352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C&amp;O: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Quantify, digitise, 2D 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3D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9" t="21692" r="3968" b="49231"/>
          <a:stretch/>
        </p:blipFill>
        <p:spPr>
          <a:xfrm>
            <a:off x="6295934" y="3308571"/>
            <a:ext cx="2390866" cy="2198206"/>
          </a:xfrm>
          <a:prstGeom prst="rect">
            <a:avLst/>
          </a:prstGeom>
        </p:spPr>
      </p:pic>
      <p:pic>
        <p:nvPicPr>
          <p:cNvPr id="30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0" t="29563" r="47704" b="49088"/>
          <a:stretch/>
        </p:blipFill>
        <p:spPr>
          <a:xfrm>
            <a:off x="3375669" y="3308570"/>
            <a:ext cx="2220446" cy="2198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80" y="3203379"/>
            <a:ext cx="1770692" cy="2432553"/>
          </a:xfrm>
          <a:prstGeom prst="rect">
            <a:avLst/>
          </a:prstGeom>
        </p:spPr>
      </p:pic>
      <p:sp>
        <p:nvSpPr>
          <p:cNvPr id="32" name="Right Arrow 31"/>
          <p:cNvSpPr/>
          <p:nvPr/>
        </p:nvSpPr>
        <p:spPr>
          <a:xfrm>
            <a:off x="5677448" y="4185629"/>
            <a:ext cx="432048" cy="46805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4221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Immunodiagnostics: future directions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9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Current time to result: 3–5 hours from skin insertion</a:t>
            </a:r>
          </a:p>
          <a:p>
            <a:pPr marL="0" indent="0">
              <a:buNone/>
            </a:pPr>
            <a:r>
              <a:rPr lang="en-GB" dirty="0" smtClean="0"/>
              <a:t>Can we make it </a:t>
            </a:r>
            <a:r>
              <a:rPr lang="en-GB" i="1" dirty="0" smtClean="0"/>
              <a:t>real time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r>
              <a:rPr lang="en-GB" i="1" dirty="0" smtClean="0"/>
              <a:t>In situ</a:t>
            </a:r>
            <a:r>
              <a:rPr lang="en-GB" dirty="0" smtClean="0"/>
              <a:t> measurement – electrochemistry</a:t>
            </a:r>
            <a:endParaRPr lang="en-GB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1053429" y="3119567"/>
            <a:ext cx="1385427" cy="2304256"/>
            <a:chOff x="611560" y="2017339"/>
            <a:chExt cx="1495907" cy="2488007"/>
          </a:xfrm>
        </p:grpSpPr>
        <p:sp>
          <p:nvSpPr>
            <p:cNvPr id="106" name="Explosion 2 105"/>
            <p:cNvSpPr/>
            <p:nvPr/>
          </p:nvSpPr>
          <p:spPr>
            <a:xfrm>
              <a:off x="1324437" y="2017339"/>
              <a:ext cx="569330" cy="461621"/>
            </a:xfrm>
            <a:prstGeom prst="irregularSeal2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611560" y="2852936"/>
              <a:ext cx="1495907" cy="1652410"/>
              <a:chOff x="3713459" y="3496398"/>
              <a:chExt cx="1495907" cy="1652410"/>
            </a:xfrm>
          </p:grpSpPr>
          <p:grpSp>
            <p:nvGrpSpPr>
              <p:cNvPr id="33" name="Shape 485"/>
              <p:cNvGrpSpPr/>
              <p:nvPr/>
            </p:nvGrpSpPr>
            <p:grpSpPr>
              <a:xfrm>
                <a:off x="3942397" y="3496398"/>
                <a:ext cx="854806" cy="1549334"/>
                <a:chOff x="1979711" y="4149079"/>
                <a:chExt cx="1152129" cy="2088233"/>
              </a:xfrm>
            </p:grpSpPr>
            <p:grpSp>
              <p:nvGrpSpPr>
                <p:cNvPr id="49" name="Shape 486"/>
                <p:cNvGrpSpPr/>
                <p:nvPr/>
              </p:nvGrpSpPr>
              <p:grpSpPr>
                <a:xfrm>
                  <a:off x="2051593" y="4149079"/>
                  <a:ext cx="991227" cy="1944217"/>
                  <a:chOff x="2051593" y="4149079"/>
                  <a:chExt cx="991227" cy="1944217"/>
                </a:xfrm>
              </p:grpSpPr>
              <p:sp>
                <p:nvSpPr>
                  <p:cNvPr id="78" name="Shape 487"/>
                  <p:cNvSpPr/>
                  <p:nvPr/>
                </p:nvSpPr>
                <p:spPr>
                  <a:xfrm rot="10800000" flipH="1">
                    <a:off x="2187351" y="4149080"/>
                    <a:ext cx="720080" cy="1800199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BDD2E1"/>
                  </a:solidFill>
                  <a:ln w="9525" cap="flat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Font typeface="Arial"/>
                      <a:buNone/>
                    </a:pPr>
                    <a:endParaRPr b="0" i="0" u="none" strike="noStrike" cap="none" baseline="0">
                      <a:solidFill>
                        <a:schemeClr val="accent1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9" name="Shape 488"/>
                  <p:cNvSpPr/>
                  <p:nvPr/>
                </p:nvSpPr>
                <p:spPr>
                  <a:xfrm>
                    <a:off x="2869903" y="4299364"/>
                    <a:ext cx="144017" cy="144017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 cap="flat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Font typeface="Arial"/>
                      <a:buNone/>
                    </a:pPr>
                    <a:endParaRPr b="0" i="0" u="none" strike="noStrike" cap="none" baseline="0">
                      <a:solidFill>
                        <a:schemeClr val="accent1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0" name="Shape 489"/>
                  <p:cNvSpPr/>
                  <p:nvPr/>
                </p:nvSpPr>
                <p:spPr>
                  <a:xfrm>
                    <a:off x="2841632" y="4457068"/>
                    <a:ext cx="144017" cy="144017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 cap="flat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Font typeface="Arial"/>
                      <a:buNone/>
                    </a:pPr>
                    <a:endParaRPr b="0" i="0" u="none" strike="noStrike" cap="none" baseline="0">
                      <a:solidFill>
                        <a:schemeClr val="accent1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" name="Shape 490"/>
                  <p:cNvSpPr/>
                  <p:nvPr/>
                </p:nvSpPr>
                <p:spPr>
                  <a:xfrm>
                    <a:off x="2812900" y="4612392"/>
                    <a:ext cx="144017" cy="144017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 cap="flat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Font typeface="Arial"/>
                      <a:buNone/>
                    </a:pPr>
                    <a:endParaRPr b="0" i="0" u="none" strike="noStrike" cap="none" baseline="0">
                      <a:solidFill>
                        <a:schemeClr val="accent1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" name="Shape 491"/>
                  <p:cNvSpPr/>
                  <p:nvPr/>
                </p:nvSpPr>
                <p:spPr>
                  <a:xfrm>
                    <a:off x="2776897" y="4761260"/>
                    <a:ext cx="144017" cy="144017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 cap="flat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Font typeface="Arial"/>
                      <a:buNone/>
                    </a:pPr>
                    <a:endParaRPr b="0" i="0" u="none" strike="noStrike" cap="none" baseline="0">
                      <a:solidFill>
                        <a:schemeClr val="accent1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3" name="Shape 493"/>
                  <p:cNvSpPr/>
                  <p:nvPr/>
                </p:nvSpPr>
                <p:spPr>
                  <a:xfrm>
                    <a:off x="2744211" y="4909056"/>
                    <a:ext cx="144016" cy="144017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 cap="flat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Font typeface="Arial"/>
                      <a:buNone/>
                    </a:pPr>
                    <a:endParaRPr b="0" i="0" u="none" strike="noStrike" cap="none" baseline="0">
                      <a:solidFill>
                        <a:schemeClr val="accent1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" name="Shape 494"/>
                  <p:cNvSpPr/>
                  <p:nvPr/>
                </p:nvSpPr>
                <p:spPr>
                  <a:xfrm>
                    <a:off x="2716129" y="5058914"/>
                    <a:ext cx="144016" cy="144017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 cap="flat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Font typeface="Arial"/>
                      <a:buNone/>
                    </a:pPr>
                    <a:endParaRPr b="0" i="0" u="none" strike="noStrike" cap="none" baseline="0">
                      <a:solidFill>
                        <a:schemeClr val="accent1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" name="Shape 495"/>
                  <p:cNvSpPr/>
                  <p:nvPr/>
                </p:nvSpPr>
                <p:spPr>
                  <a:xfrm>
                    <a:off x="2691407" y="5208895"/>
                    <a:ext cx="144016" cy="144017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 cap="flat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Font typeface="Arial"/>
                      <a:buNone/>
                    </a:pPr>
                    <a:endParaRPr b="0" i="0" u="none" strike="noStrike" cap="none" baseline="0">
                      <a:solidFill>
                        <a:schemeClr val="accent1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" name="Shape 496"/>
                  <p:cNvSpPr/>
                  <p:nvPr/>
                </p:nvSpPr>
                <p:spPr>
                  <a:xfrm>
                    <a:off x="2659120" y="5359680"/>
                    <a:ext cx="144016" cy="144017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 cap="flat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Font typeface="Arial"/>
                      <a:buNone/>
                    </a:pPr>
                    <a:endParaRPr b="0" i="0" u="none" strike="noStrike" cap="none" baseline="0">
                      <a:solidFill>
                        <a:schemeClr val="accent1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" name="Shape 497"/>
                  <p:cNvSpPr/>
                  <p:nvPr/>
                </p:nvSpPr>
                <p:spPr>
                  <a:xfrm>
                    <a:off x="2631976" y="5517059"/>
                    <a:ext cx="144016" cy="144017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 cap="flat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Font typeface="Arial"/>
                      <a:buNone/>
                    </a:pPr>
                    <a:endParaRPr b="0" i="0" u="none" strike="noStrike" cap="none" baseline="0">
                      <a:solidFill>
                        <a:schemeClr val="accent1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8" name="Shape 498"/>
                  <p:cNvSpPr/>
                  <p:nvPr/>
                </p:nvSpPr>
                <p:spPr>
                  <a:xfrm>
                    <a:off x="2606146" y="5661162"/>
                    <a:ext cx="144016" cy="144017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 cap="flat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Font typeface="Arial"/>
                      <a:buNone/>
                    </a:pPr>
                    <a:endParaRPr b="0" i="0" u="none" strike="noStrike" cap="none" baseline="0">
                      <a:solidFill>
                        <a:schemeClr val="accent1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9" name="Shape 499"/>
                  <p:cNvSpPr/>
                  <p:nvPr/>
                </p:nvSpPr>
                <p:spPr>
                  <a:xfrm>
                    <a:off x="2898803" y="4151568"/>
                    <a:ext cx="144017" cy="144017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 cap="flat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Font typeface="Arial"/>
                      <a:buNone/>
                    </a:pPr>
                    <a:endParaRPr b="0" i="0" u="none" strike="noStrike" cap="none" baseline="0">
                      <a:solidFill>
                        <a:schemeClr val="accent1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" name="Shape 500"/>
                  <p:cNvSpPr/>
                  <p:nvPr/>
                </p:nvSpPr>
                <p:spPr>
                  <a:xfrm>
                    <a:off x="2547391" y="5805264"/>
                    <a:ext cx="144016" cy="144016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 cap="flat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Font typeface="Arial"/>
                      <a:buNone/>
                    </a:pPr>
                    <a:endParaRPr b="0" i="0" u="none" strike="noStrike" cap="none" baseline="0">
                      <a:solidFill>
                        <a:schemeClr val="accent1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" name="Shape 501"/>
                  <p:cNvSpPr/>
                  <p:nvPr/>
                </p:nvSpPr>
                <p:spPr>
                  <a:xfrm>
                    <a:off x="2475383" y="5949280"/>
                    <a:ext cx="144016" cy="144016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 cap="flat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Font typeface="Arial"/>
                      <a:buNone/>
                    </a:pPr>
                    <a:endParaRPr b="0" i="0" u="none" strike="noStrike" cap="none" baseline="0">
                      <a:solidFill>
                        <a:schemeClr val="accent1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" name="Shape 502"/>
                  <p:cNvSpPr/>
                  <p:nvPr/>
                </p:nvSpPr>
                <p:spPr>
                  <a:xfrm>
                    <a:off x="2403375" y="5805264"/>
                    <a:ext cx="144016" cy="144016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 cap="flat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Font typeface="Arial"/>
                      <a:buNone/>
                    </a:pPr>
                    <a:endParaRPr b="0" i="0" u="none" strike="noStrike" cap="none" baseline="0">
                      <a:solidFill>
                        <a:schemeClr val="accent1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" name="Shape 503"/>
                  <p:cNvSpPr/>
                  <p:nvPr/>
                </p:nvSpPr>
                <p:spPr>
                  <a:xfrm>
                    <a:off x="2350727" y="5661246"/>
                    <a:ext cx="144017" cy="144017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 cap="flat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Font typeface="Arial"/>
                      <a:buNone/>
                    </a:pPr>
                    <a:endParaRPr b="0" i="0" u="none" strike="noStrike" cap="none" baseline="0">
                      <a:solidFill>
                        <a:schemeClr val="accent1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4" name="Shape 504"/>
                  <p:cNvSpPr/>
                  <p:nvPr/>
                </p:nvSpPr>
                <p:spPr>
                  <a:xfrm>
                    <a:off x="2318573" y="5517228"/>
                    <a:ext cx="144017" cy="144017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 cap="flat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Font typeface="Arial"/>
                      <a:buNone/>
                    </a:pPr>
                    <a:endParaRPr b="0" i="0" u="none" strike="noStrike" cap="none" baseline="0">
                      <a:solidFill>
                        <a:schemeClr val="accent1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" name="Shape 505"/>
                  <p:cNvSpPr/>
                  <p:nvPr/>
                </p:nvSpPr>
                <p:spPr>
                  <a:xfrm>
                    <a:off x="2284704" y="5362338"/>
                    <a:ext cx="144017" cy="144017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 cap="flat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Font typeface="Arial"/>
                      <a:buNone/>
                    </a:pPr>
                    <a:endParaRPr b="0" i="0" u="none" strike="noStrike" cap="none" baseline="0">
                      <a:solidFill>
                        <a:schemeClr val="accent1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" name="Shape 507"/>
                  <p:cNvSpPr/>
                  <p:nvPr/>
                </p:nvSpPr>
                <p:spPr>
                  <a:xfrm>
                    <a:off x="2259359" y="5212882"/>
                    <a:ext cx="144017" cy="144017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 cap="flat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Font typeface="Arial"/>
                      <a:buNone/>
                    </a:pPr>
                    <a:endParaRPr b="0" i="0" u="none" strike="noStrike" cap="none" baseline="0">
                      <a:solidFill>
                        <a:schemeClr val="accent1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7" name="Shape 508"/>
                  <p:cNvSpPr/>
                  <p:nvPr/>
                </p:nvSpPr>
                <p:spPr>
                  <a:xfrm>
                    <a:off x="2227546" y="5042440"/>
                    <a:ext cx="144017" cy="144017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 cap="flat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Font typeface="Arial"/>
                      <a:buNone/>
                    </a:pPr>
                    <a:endParaRPr b="0" i="0" u="none" strike="noStrike" cap="none" baseline="0">
                      <a:solidFill>
                        <a:schemeClr val="accent1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" name="Shape 509"/>
                  <p:cNvSpPr/>
                  <p:nvPr/>
                </p:nvSpPr>
                <p:spPr>
                  <a:xfrm>
                    <a:off x="2199544" y="4881608"/>
                    <a:ext cx="144017" cy="144017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 cap="flat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Font typeface="Arial"/>
                      <a:buNone/>
                    </a:pPr>
                    <a:endParaRPr b="0" i="0" u="none" strike="noStrike" cap="none" baseline="0">
                      <a:solidFill>
                        <a:schemeClr val="accent1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" name="Shape 510"/>
                  <p:cNvSpPr/>
                  <p:nvPr/>
                </p:nvSpPr>
                <p:spPr>
                  <a:xfrm>
                    <a:off x="2174515" y="4739776"/>
                    <a:ext cx="144017" cy="144017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 cap="flat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Font typeface="Arial"/>
                      <a:buNone/>
                    </a:pPr>
                    <a:endParaRPr b="0" i="0" u="none" strike="noStrike" cap="none" baseline="0">
                      <a:solidFill>
                        <a:schemeClr val="accent1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0" name="Shape 511"/>
                  <p:cNvSpPr/>
                  <p:nvPr/>
                </p:nvSpPr>
                <p:spPr>
                  <a:xfrm>
                    <a:off x="2146767" y="4593574"/>
                    <a:ext cx="144017" cy="144017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 cap="flat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Font typeface="Arial"/>
                      <a:buNone/>
                    </a:pPr>
                    <a:endParaRPr b="0" i="0" u="none" strike="noStrike" cap="none" baseline="0">
                      <a:solidFill>
                        <a:schemeClr val="accent1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" name="Shape 512"/>
                  <p:cNvSpPr/>
                  <p:nvPr/>
                </p:nvSpPr>
                <p:spPr>
                  <a:xfrm>
                    <a:off x="2115343" y="4437112"/>
                    <a:ext cx="144016" cy="144016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 cap="flat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Font typeface="Arial"/>
                      <a:buNone/>
                    </a:pPr>
                    <a:endParaRPr b="0" i="0" u="none" strike="noStrike" cap="none" baseline="0">
                      <a:solidFill>
                        <a:schemeClr val="accent1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" name="Shape 513"/>
                  <p:cNvSpPr/>
                  <p:nvPr/>
                </p:nvSpPr>
                <p:spPr>
                  <a:xfrm>
                    <a:off x="2083531" y="4293816"/>
                    <a:ext cx="144017" cy="144017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 cap="flat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Font typeface="Arial"/>
                      <a:buNone/>
                    </a:pPr>
                    <a:endParaRPr b="0" i="0" u="none" strike="noStrike" cap="none" baseline="0">
                      <a:solidFill>
                        <a:schemeClr val="accent1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" name="Shape 514"/>
                  <p:cNvSpPr/>
                  <p:nvPr/>
                </p:nvSpPr>
                <p:spPr>
                  <a:xfrm>
                    <a:off x="2051593" y="4149079"/>
                    <a:ext cx="144017" cy="144017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 cap="flat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Font typeface="Arial"/>
                      <a:buNone/>
                    </a:pPr>
                    <a:endParaRPr b="0" i="0" u="none" strike="noStrike" cap="none" baseline="0">
                      <a:solidFill>
                        <a:schemeClr val="accent1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0" name="Shape 515"/>
                <p:cNvSpPr/>
                <p:nvPr/>
              </p:nvSpPr>
              <p:spPr>
                <a:xfrm>
                  <a:off x="2987824" y="4293096"/>
                  <a:ext cx="144016" cy="144016"/>
                </a:xfrm>
                <a:prstGeom prst="ellipse">
                  <a:avLst/>
                </a:prstGeom>
                <a:solidFill>
                  <a:srgbClr val="33CC33"/>
                </a:solidFill>
                <a:ln w="9525" cap="flat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Shape 516"/>
                <p:cNvSpPr/>
                <p:nvPr/>
              </p:nvSpPr>
              <p:spPr>
                <a:xfrm>
                  <a:off x="2915816" y="4437112"/>
                  <a:ext cx="144016" cy="144016"/>
                </a:xfrm>
                <a:prstGeom prst="ellipse">
                  <a:avLst/>
                </a:prstGeom>
                <a:solidFill>
                  <a:srgbClr val="33CC33"/>
                </a:solidFill>
                <a:ln w="9525" cap="flat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" name="Shape 517"/>
                <p:cNvSpPr/>
                <p:nvPr/>
              </p:nvSpPr>
              <p:spPr>
                <a:xfrm>
                  <a:off x="2915816" y="4581128"/>
                  <a:ext cx="144016" cy="144016"/>
                </a:xfrm>
                <a:prstGeom prst="ellipse">
                  <a:avLst/>
                </a:prstGeom>
                <a:solidFill>
                  <a:srgbClr val="33CC33"/>
                </a:solidFill>
                <a:ln w="9525" cap="flat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Shape 518"/>
                <p:cNvSpPr/>
                <p:nvPr/>
              </p:nvSpPr>
              <p:spPr>
                <a:xfrm>
                  <a:off x="2915816" y="4725144"/>
                  <a:ext cx="144016" cy="144016"/>
                </a:xfrm>
                <a:prstGeom prst="ellipse">
                  <a:avLst/>
                </a:prstGeom>
                <a:solidFill>
                  <a:srgbClr val="33CC33"/>
                </a:solidFill>
                <a:ln w="9525" cap="flat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Shape 519"/>
                <p:cNvSpPr/>
                <p:nvPr/>
              </p:nvSpPr>
              <p:spPr>
                <a:xfrm>
                  <a:off x="2843808" y="4797151"/>
                  <a:ext cx="144016" cy="144016"/>
                </a:xfrm>
                <a:prstGeom prst="ellipse">
                  <a:avLst/>
                </a:prstGeom>
                <a:solidFill>
                  <a:srgbClr val="33CC33"/>
                </a:solidFill>
                <a:ln w="9525" cap="flat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Shape 520"/>
                <p:cNvSpPr/>
                <p:nvPr/>
              </p:nvSpPr>
              <p:spPr>
                <a:xfrm>
                  <a:off x="2843808" y="4941167"/>
                  <a:ext cx="144016" cy="144016"/>
                </a:xfrm>
                <a:prstGeom prst="ellipse">
                  <a:avLst/>
                </a:prstGeom>
                <a:solidFill>
                  <a:srgbClr val="33CC33"/>
                </a:solidFill>
                <a:ln w="9525" cap="flat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Shape 521"/>
                <p:cNvSpPr/>
                <p:nvPr/>
              </p:nvSpPr>
              <p:spPr>
                <a:xfrm>
                  <a:off x="2843808" y="5085183"/>
                  <a:ext cx="144016" cy="144016"/>
                </a:xfrm>
                <a:prstGeom prst="ellipse">
                  <a:avLst/>
                </a:prstGeom>
                <a:solidFill>
                  <a:srgbClr val="33CC33"/>
                </a:solidFill>
                <a:ln w="9525" cap="flat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Shape 522"/>
                <p:cNvSpPr/>
                <p:nvPr/>
              </p:nvSpPr>
              <p:spPr>
                <a:xfrm>
                  <a:off x="2771800" y="5229200"/>
                  <a:ext cx="144016" cy="144016"/>
                </a:xfrm>
                <a:prstGeom prst="ellipse">
                  <a:avLst/>
                </a:prstGeom>
                <a:solidFill>
                  <a:srgbClr val="33CC33"/>
                </a:solidFill>
                <a:ln w="9525" cap="flat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Shape 523"/>
                <p:cNvSpPr/>
                <p:nvPr/>
              </p:nvSpPr>
              <p:spPr>
                <a:xfrm>
                  <a:off x="2771800" y="5373216"/>
                  <a:ext cx="144016" cy="144016"/>
                </a:xfrm>
                <a:prstGeom prst="ellipse">
                  <a:avLst/>
                </a:prstGeom>
                <a:solidFill>
                  <a:srgbClr val="33CC33"/>
                </a:solidFill>
                <a:ln w="9525" cap="flat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Shape 524"/>
                <p:cNvSpPr/>
                <p:nvPr/>
              </p:nvSpPr>
              <p:spPr>
                <a:xfrm>
                  <a:off x="2699791" y="5517232"/>
                  <a:ext cx="144016" cy="144016"/>
                </a:xfrm>
                <a:prstGeom prst="ellipse">
                  <a:avLst/>
                </a:prstGeom>
                <a:solidFill>
                  <a:srgbClr val="33CC33"/>
                </a:solidFill>
                <a:ln w="9525" cap="flat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Shape 525"/>
                <p:cNvSpPr/>
                <p:nvPr/>
              </p:nvSpPr>
              <p:spPr>
                <a:xfrm>
                  <a:off x="2699791" y="5661248"/>
                  <a:ext cx="144016" cy="144016"/>
                </a:xfrm>
                <a:prstGeom prst="ellipse">
                  <a:avLst/>
                </a:prstGeom>
                <a:solidFill>
                  <a:srgbClr val="33CC33"/>
                </a:solidFill>
                <a:ln w="9525" cap="flat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Shape 526"/>
                <p:cNvSpPr/>
                <p:nvPr/>
              </p:nvSpPr>
              <p:spPr>
                <a:xfrm>
                  <a:off x="2699791" y="5805264"/>
                  <a:ext cx="144016" cy="144016"/>
                </a:xfrm>
                <a:prstGeom prst="ellipse">
                  <a:avLst/>
                </a:prstGeom>
                <a:solidFill>
                  <a:srgbClr val="33CC33"/>
                </a:solidFill>
                <a:ln w="9525" cap="flat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Shape 527"/>
                <p:cNvSpPr/>
                <p:nvPr/>
              </p:nvSpPr>
              <p:spPr>
                <a:xfrm>
                  <a:off x="2627783" y="5949280"/>
                  <a:ext cx="144016" cy="144016"/>
                </a:xfrm>
                <a:prstGeom prst="ellipse">
                  <a:avLst/>
                </a:prstGeom>
                <a:solidFill>
                  <a:srgbClr val="33CC33"/>
                </a:solidFill>
                <a:ln w="9525" cap="flat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Shape 528"/>
                <p:cNvSpPr/>
                <p:nvPr/>
              </p:nvSpPr>
              <p:spPr>
                <a:xfrm>
                  <a:off x="2555775" y="6093296"/>
                  <a:ext cx="144016" cy="144016"/>
                </a:xfrm>
                <a:prstGeom prst="ellipse">
                  <a:avLst/>
                </a:prstGeom>
                <a:solidFill>
                  <a:srgbClr val="33CC33"/>
                </a:solidFill>
                <a:ln w="9525" cap="flat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" name="Shape 529"/>
                <p:cNvSpPr/>
                <p:nvPr/>
              </p:nvSpPr>
              <p:spPr>
                <a:xfrm>
                  <a:off x="1979711" y="4293096"/>
                  <a:ext cx="144016" cy="144016"/>
                </a:xfrm>
                <a:prstGeom prst="ellipse">
                  <a:avLst/>
                </a:prstGeom>
                <a:solidFill>
                  <a:srgbClr val="33CC33"/>
                </a:solidFill>
                <a:ln w="9525" cap="flat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Shape 530"/>
                <p:cNvSpPr/>
                <p:nvPr/>
              </p:nvSpPr>
              <p:spPr>
                <a:xfrm>
                  <a:off x="2051719" y="4437112"/>
                  <a:ext cx="144016" cy="144016"/>
                </a:xfrm>
                <a:prstGeom prst="ellipse">
                  <a:avLst/>
                </a:prstGeom>
                <a:solidFill>
                  <a:srgbClr val="33CC33"/>
                </a:solidFill>
                <a:ln w="9525" cap="flat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Shape 531"/>
                <p:cNvSpPr/>
                <p:nvPr/>
              </p:nvSpPr>
              <p:spPr>
                <a:xfrm>
                  <a:off x="2051719" y="4581128"/>
                  <a:ext cx="144016" cy="144016"/>
                </a:xfrm>
                <a:prstGeom prst="ellipse">
                  <a:avLst/>
                </a:prstGeom>
                <a:solidFill>
                  <a:srgbClr val="33CC33"/>
                </a:solidFill>
                <a:ln w="9525" cap="flat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Shape 532"/>
                <p:cNvSpPr/>
                <p:nvPr/>
              </p:nvSpPr>
              <p:spPr>
                <a:xfrm>
                  <a:off x="2051719" y="4725144"/>
                  <a:ext cx="144016" cy="144016"/>
                </a:xfrm>
                <a:prstGeom prst="ellipse">
                  <a:avLst/>
                </a:prstGeom>
                <a:solidFill>
                  <a:srgbClr val="33CC33"/>
                </a:solidFill>
                <a:ln w="9525" cap="flat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Shape 533"/>
                <p:cNvSpPr/>
                <p:nvPr/>
              </p:nvSpPr>
              <p:spPr>
                <a:xfrm>
                  <a:off x="2123727" y="4869160"/>
                  <a:ext cx="144016" cy="144016"/>
                </a:xfrm>
                <a:prstGeom prst="ellipse">
                  <a:avLst/>
                </a:prstGeom>
                <a:solidFill>
                  <a:srgbClr val="33CC33"/>
                </a:solidFill>
                <a:ln w="9525" cap="flat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Shape 534"/>
                <p:cNvSpPr/>
                <p:nvPr/>
              </p:nvSpPr>
              <p:spPr>
                <a:xfrm>
                  <a:off x="2195735" y="5013176"/>
                  <a:ext cx="144016" cy="144016"/>
                </a:xfrm>
                <a:prstGeom prst="ellipse">
                  <a:avLst/>
                </a:prstGeom>
                <a:solidFill>
                  <a:srgbClr val="33CC33"/>
                </a:solidFill>
                <a:ln w="9525" cap="flat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Shape 535"/>
                <p:cNvSpPr/>
                <p:nvPr/>
              </p:nvSpPr>
              <p:spPr>
                <a:xfrm>
                  <a:off x="2195735" y="5157192"/>
                  <a:ext cx="144016" cy="144016"/>
                </a:xfrm>
                <a:prstGeom prst="ellipse">
                  <a:avLst/>
                </a:prstGeom>
                <a:solidFill>
                  <a:srgbClr val="33CC33"/>
                </a:solidFill>
                <a:ln w="9525" cap="flat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Shape 536"/>
                <p:cNvSpPr/>
                <p:nvPr/>
              </p:nvSpPr>
              <p:spPr>
                <a:xfrm>
                  <a:off x="2123727" y="5301207"/>
                  <a:ext cx="144016" cy="144016"/>
                </a:xfrm>
                <a:prstGeom prst="ellipse">
                  <a:avLst/>
                </a:prstGeom>
                <a:solidFill>
                  <a:srgbClr val="33CC33"/>
                </a:solidFill>
                <a:ln w="9525" cap="flat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" name="Shape 537"/>
                <p:cNvSpPr/>
                <p:nvPr/>
              </p:nvSpPr>
              <p:spPr>
                <a:xfrm>
                  <a:off x="2195735" y="5373216"/>
                  <a:ext cx="144016" cy="144016"/>
                </a:xfrm>
                <a:prstGeom prst="ellipse">
                  <a:avLst/>
                </a:prstGeom>
                <a:solidFill>
                  <a:srgbClr val="33CC33"/>
                </a:solidFill>
                <a:ln w="9525" cap="flat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Shape 538"/>
                <p:cNvSpPr/>
                <p:nvPr/>
              </p:nvSpPr>
              <p:spPr>
                <a:xfrm>
                  <a:off x="2267743" y="5517232"/>
                  <a:ext cx="144016" cy="144016"/>
                </a:xfrm>
                <a:prstGeom prst="ellipse">
                  <a:avLst/>
                </a:prstGeom>
                <a:solidFill>
                  <a:srgbClr val="33CC33"/>
                </a:solidFill>
                <a:ln w="9525" cap="flat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Shape 539"/>
                <p:cNvSpPr/>
                <p:nvPr/>
              </p:nvSpPr>
              <p:spPr>
                <a:xfrm>
                  <a:off x="2195735" y="5661248"/>
                  <a:ext cx="144016" cy="144016"/>
                </a:xfrm>
                <a:prstGeom prst="ellipse">
                  <a:avLst/>
                </a:prstGeom>
                <a:solidFill>
                  <a:srgbClr val="33CC33"/>
                </a:solidFill>
                <a:ln w="9525" cap="flat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" name="Shape 540"/>
                <p:cNvSpPr/>
                <p:nvPr/>
              </p:nvSpPr>
              <p:spPr>
                <a:xfrm>
                  <a:off x="2267743" y="5805264"/>
                  <a:ext cx="144016" cy="144016"/>
                </a:xfrm>
                <a:prstGeom prst="ellipse">
                  <a:avLst/>
                </a:prstGeom>
                <a:solidFill>
                  <a:srgbClr val="33CC33"/>
                </a:solidFill>
                <a:ln w="9525" cap="flat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" name="Shape 541"/>
                <p:cNvSpPr/>
                <p:nvPr/>
              </p:nvSpPr>
              <p:spPr>
                <a:xfrm>
                  <a:off x="2339751" y="5949280"/>
                  <a:ext cx="144016" cy="144016"/>
                </a:xfrm>
                <a:prstGeom prst="ellipse">
                  <a:avLst/>
                </a:prstGeom>
                <a:solidFill>
                  <a:srgbClr val="33CC33"/>
                </a:solidFill>
                <a:ln w="9525" cap="flat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" name="Shape 542"/>
                <p:cNvSpPr/>
                <p:nvPr/>
              </p:nvSpPr>
              <p:spPr>
                <a:xfrm>
                  <a:off x="2411759" y="6093296"/>
                  <a:ext cx="144016" cy="144016"/>
                </a:xfrm>
                <a:prstGeom prst="ellipse">
                  <a:avLst/>
                </a:prstGeom>
                <a:solidFill>
                  <a:srgbClr val="33CC33"/>
                </a:solidFill>
                <a:ln w="9525" cap="flat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b="0" i="0" u="none" strike="noStrike" cap="non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4" name="Shape 354"/>
              <p:cNvSpPr/>
              <p:nvPr/>
            </p:nvSpPr>
            <p:spPr>
              <a:xfrm>
                <a:off x="3851919" y="4293096"/>
                <a:ext cx="106851" cy="106851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sz="2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Shape 418"/>
              <p:cNvSpPr/>
              <p:nvPr/>
            </p:nvSpPr>
            <p:spPr>
              <a:xfrm>
                <a:off x="4835390" y="4828256"/>
                <a:ext cx="106851" cy="106851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Shape 419"/>
              <p:cNvSpPr/>
              <p:nvPr/>
            </p:nvSpPr>
            <p:spPr>
              <a:xfrm>
                <a:off x="4888815" y="4507705"/>
                <a:ext cx="106851" cy="106851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Shape 420"/>
              <p:cNvSpPr/>
              <p:nvPr/>
            </p:nvSpPr>
            <p:spPr>
              <a:xfrm>
                <a:off x="3713459" y="4828256"/>
                <a:ext cx="106851" cy="106851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Shape 421"/>
              <p:cNvSpPr/>
              <p:nvPr/>
            </p:nvSpPr>
            <p:spPr>
              <a:xfrm>
                <a:off x="3766884" y="4507705"/>
                <a:ext cx="106851" cy="106851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Shape 422"/>
              <p:cNvSpPr/>
              <p:nvPr/>
            </p:nvSpPr>
            <p:spPr>
              <a:xfrm>
                <a:off x="5102515" y="4721406"/>
                <a:ext cx="106851" cy="106851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Shape 423"/>
              <p:cNvSpPr/>
              <p:nvPr/>
            </p:nvSpPr>
            <p:spPr>
              <a:xfrm>
                <a:off x="4728539" y="5041957"/>
                <a:ext cx="106851" cy="106851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1" name="Shape 424"/>
              <p:cNvCxnSpPr/>
              <p:nvPr/>
            </p:nvCxnSpPr>
            <p:spPr>
              <a:xfrm rot="10800000" flipH="1">
                <a:off x="3820309" y="4774831"/>
                <a:ext cx="213701" cy="53425"/>
              </a:xfrm>
              <a:prstGeom prst="straightConnector1">
                <a:avLst/>
              </a:prstGeom>
              <a:noFill/>
              <a:ln w="952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2" name="Shape 425"/>
              <p:cNvCxnSpPr/>
              <p:nvPr/>
            </p:nvCxnSpPr>
            <p:spPr>
              <a:xfrm rot="10800000" flipH="1">
                <a:off x="3873734" y="4507704"/>
                <a:ext cx="160275" cy="53425"/>
              </a:xfrm>
              <a:prstGeom prst="straightConnector1">
                <a:avLst/>
              </a:prstGeom>
              <a:noFill/>
              <a:ln w="952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3" name="Shape 426"/>
              <p:cNvCxnSpPr/>
              <p:nvPr/>
            </p:nvCxnSpPr>
            <p:spPr>
              <a:xfrm rot="10800000">
                <a:off x="4600882" y="4736008"/>
                <a:ext cx="213701" cy="106851"/>
              </a:xfrm>
              <a:prstGeom prst="straightConnector1">
                <a:avLst/>
              </a:prstGeom>
              <a:noFill/>
              <a:ln w="952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4" name="Shape 427"/>
              <p:cNvCxnSpPr/>
              <p:nvPr/>
            </p:nvCxnSpPr>
            <p:spPr>
              <a:xfrm rot="10800000">
                <a:off x="4522457" y="5032006"/>
                <a:ext cx="160275" cy="53425"/>
              </a:xfrm>
              <a:prstGeom prst="straightConnector1">
                <a:avLst/>
              </a:prstGeom>
              <a:noFill/>
              <a:ln w="952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5" name="Shape 428"/>
              <p:cNvCxnSpPr/>
              <p:nvPr/>
            </p:nvCxnSpPr>
            <p:spPr>
              <a:xfrm rot="10800000">
                <a:off x="4675115" y="4507705"/>
                <a:ext cx="160274" cy="53425"/>
              </a:xfrm>
              <a:prstGeom prst="straightConnector1">
                <a:avLst/>
              </a:prstGeom>
              <a:noFill/>
              <a:ln w="952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46" name="Shape 429"/>
              <p:cNvSpPr/>
              <p:nvPr/>
            </p:nvSpPr>
            <p:spPr>
              <a:xfrm>
                <a:off x="5065351" y="4140696"/>
                <a:ext cx="106851" cy="106851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Shape 430"/>
              <p:cNvSpPr/>
              <p:nvPr/>
            </p:nvSpPr>
            <p:spPr>
              <a:xfrm>
                <a:off x="3771743" y="3784430"/>
                <a:ext cx="106851" cy="106851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Shape 431"/>
              <p:cNvSpPr/>
              <p:nvPr/>
            </p:nvSpPr>
            <p:spPr>
              <a:xfrm>
                <a:off x="3987553" y="5004793"/>
                <a:ext cx="106851" cy="106851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b="0" i="0" u="none" strike="noStrike" cap="none" baseline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3" name="Curved Connector 22"/>
            <p:cNvCxnSpPr/>
            <p:nvPr/>
          </p:nvCxnSpPr>
          <p:spPr>
            <a:xfrm rot="5400000" flipH="1" flipV="1">
              <a:off x="1093806" y="2582023"/>
              <a:ext cx="644596" cy="312940"/>
            </a:xfrm>
            <a:prstGeom prst="curvedConnector3">
              <a:avLst>
                <a:gd name="adj1" fmla="val 52677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8" name="Picture 10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5"/>
          <a:stretch/>
        </p:blipFill>
        <p:spPr bwMode="auto">
          <a:xfrm>
            <a:off x="3203847" y="3040060"/>
            <a:ext cx="5414173" cy="28627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5" name="Picture 10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8" t="54579" r="67767" b="19450"/>
          <a:stretch/>
        </p:blipFill>
        <p:spPr bwMode="auto">
          <a:xfrm>
            <a:off x="7532506" y="2440099"/>
            <a:ext cx="1154294" cy="9356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20513" y="2809873"/>
            <a:ext cx="319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Vitamin C – NOT </a:t>
            </a:r>
            <a:r>
              <a:rPr lang="en-GB" dirty="0" err="1" smtClean="0">
                <a:solidFill>
                  <a:srgbClr val="FF0000"/>
                </a:solidFill>
              </a:rPr>
              <a:t>immuno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57200" y="5727156"/>
            <a:ext cx="8160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C&amp;O: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Novel analytical platform development (lab on a chip)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Clinical applications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45624" y="4082736"/>
            <a:ext cx="144016" cy="2280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7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7144DF1-DD28-4224-BA7E-7491685B855E}" vid="{6F9F5DC4-9E49-4455-8CEE-412ED6D994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Newcastle University Lecture Template</Template>
  <TotalTime>1127</TotalTime>
  <Words>262</Words>
  <Application>Microsoft Office PowerPoint</Application>
  <PresentationFormat>On-screen Show (4:3)</PresentationFormat>
  <Paragraphs>82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Custom Design</vt:lpstr>
      <vt:lpstr>Microneedle patches for dermal drug delivery and bioanalytical applications</vt:lpstr>
      <vt:lpstr>Objectives</vt:lpstr>
      <vt:lpstr>Microneedle patch</vt:lpstr>
      <vt:lpstr>Applications</vt:lpstr>
      <vt:lpstr>Immunodiagnostics: Principle</vt:lpstr>
      <vt:lpstr>Immunodiagnostics: proof of principle method 1</vt:lpstr>
      <vt:lpstr>Immunodiagnostics: proof of principle method 2</vt:lpstr>
      <vt:lpstr>Immunodiagnostics: proof of principle method 2</vt:lpstr>
      <vt:lpstr>Immunodiagnostics: future directions</vt:lpstr>
      <vt:lpstr>Summary &amp; discussion</vt:lpstr>
    </vt:vector>
  </TitlesOfParts>
  <Company>Newcastle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Keng Wooi Ng</dc:creator>
  <cp:lastModifiedBy>Jane Tilbrook</cp:lastModifiedBy>
  <cp:revision>813</cp:revision>
  <cp:lastPrinted>2018-03-28T09:44:36Z</cp:lastPrinted>
  <dcterms:created xsi:type="dcterms:W3CDTF">2018-03-20T10:09:15Z</dcterms:created>
  <dcterms:modified xsi:type="dcterms:W3CDTF">2018-03-28T09:45:46Z</dcterms:modified>
</cp:coreProperties>
</file>